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4"/>
  </p:notesMasterIdLst>
  <p:sldIdLst>
    <p:sldId id="257" r:id="rId2"/>
    <p:sldId id="258" r:id="rId3"/>
    <p:sldId id="259" r:id="rId4"/>
    <p:sldId id="260" r:id="rId5"/>
    <p:sldId id="261" r:id="rId6"/>
    <p:sldId id="262" r:id="rId7"/>
    <p:sldId id="263" r:id="rId8"/>
    <p:sldId id="264" r:id="rId9"/>
    <p:sldId id="269" r:id="rId10"/>
    <p:sldId id="265" r:id="rId11"/>
    <p:sldId id="267" r:id="rId12"/>
    <p:sldId id="266" r:id="rId13"/>
    <p:sldId id="268" r:id="rId14"/>
    <p:sldId id="270" r:id="rId15"/>
    <p:sldId id="289" r:id="rId16"/>
    <p:sldId id="271" r:id="rId17"/>
    <p:sldId id="272" r:id="rId18"/>
    <p:sldId id="273" r:id="rId19"/>
    <p:sldId id="275" r:id="rId20"/>
    <p:sldId id="290" r:id="rId21"/>
    <p:sldId id="291" r:id="rId22"/>
    <p:sldId id="274" r:id="rId23"/>
    <p:sldId id="276" r:id="rId24"/>
    <p:sldId id="277" r:id="rId25"/>
    <p:sldId id="278" r:id="rId26"/>
    <p:sldId id="280" r:id="rId27"/>
    <p:sldId id="281" r:id="rId28"/>
    <p:sldId id="282" r:id="rId29"/>
    <p:sldId id="283" r:id="rId30"/>
    <p:sldId id="292" r:id="rId31"/>
    <p:sldId id="293" r:id="rId32"/>
    <p:sldId id="294" r:id="rId33"/>
    <p:sldId id="295" r:id="rId34"/>
    <p:sldId id="296" r:id="rId35"/>
    <p:sldId id="297" r:id="rId36"/>
    <p:sldId id="298" r:id="rId37"/>
    <p:sldId id="299" r:id="rId38"/>
    <p:sldId id="300" r:id="rId39"/>
    <p:sldId id="284" r:id="rId40"/>
    <p:sldId id="288" r:id="rId41"/>
    <p:sldId id="286" r:id="rId42"/>
    <p:sldId id="287"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537" autoAdjust="0"/>
    <p:restoredTop sz="94660"/>
  </p:normalViewPr>
  <p:slideViewPr>
    <p:cSldViewPr>
      <p:cViewPr varScale="1">
        <p:scale>
          <a:sx n="100" d="100"/>
          <a:sy n="100" d="100"/>
        </p:scale>
        <p:origin x="-83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385AC1-D9A1-4C64-9ACD-E87973C1850C}" type="datetimeFigureOut">
              <a:rPr lang="en-US" smtClean="0"/>
              <a:pPr/>
              <a:t>2/1/2017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4DB29C-B690-4FC1-B24E-B55FB0B6C5E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14DB29C-B690-4FC1-B24E-B55FB0B6C5EC}"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14DB29C-B690-4FC1-B24E-B55FB0B6C5EC}" type="slidenum">
              <a:rPr lang="en-US" smtClean="0"/>
              <a:pPr/>
              <a:t>40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62038"/>
            <a:ext cx="2057400" cy="5751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062038"/>
            <a:ext cx="6019800" cy="5751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28758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28758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0620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sr-Latn-CS" smtClean="0"/>
              <a:t>Click to edit Master title style</a:t>
            </a:r>
          </a:p>
        </p:txBody>
      </p:sp>
      <p:sp>
        <p:nvSpPr>
          <p:cNvPr id="1027" name="Rectangle 3"/>
          <p:cNvSpPr>
            <a:spLocks noGrp="1" noChangeArrowheads="1"/>
          </p:cNvSpPr>
          <p:nvPr>
            <p:ph type="body" idx="1"/>
          </p:nvPr>
        </p:nvSpPr>
        <p:spPr bwMode="auto">
          <a:xfrm>
            <a:off x="457200" y="228758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r-Latn-CS" smtClean="0"/>
              <a:t>Click to edit Master text styles</a:t>
            </a:r>
          </a:p>
          <a:p>
            <a:pPr lvl="1"/>
            <a:r>
              <a:rPr lang="sr-Latn-CS" smtClean="0"/>
              <a:t>Second level</a:t>
            </a:r>
          </a:p>
          <a:p>
            <a:pPr lvl="2"/>
            <a:r>
              <a:rPr lang="sr-Latn-CS" smtClean="0"/>
              <a:t>Third level</a:t>
            </a:r>
          </a:p>
          <a:p>
            <a:pPr lvl="3"/>
            <a:r>
              <a:rPr lang="sr-Latn-CS" smtClean="0"/>
              <a:t>Fourth level</a:t>
            </a:r>
          </a:p>
          <a:p>
            <a:pPr lvl="4"/>
            <a:r>
              <a:rPr lang="sr-Latn-CS" smtClean="0"/>
              <a:t>Fifth level</a:t>
            </a:r>
          </a:p>
        </p:txBody>
      </p:sp>
      <p:pic>
        <p:nvPicPr>
          <p:cNvPr id="1028" name="Picture 4"/>
          <p:cNvPicPr>
            <a:picLocks noChangeAspect="1" noChangeArrowheads="1"/>
          </p:cNvPicPr>
          <p:nvPr userDrawn="1"/>
        </p:nvPicPr>
        <p:blipFill>
          <a:blip r:embed="rId13" cstate="print"/>
          <a:srcRect/>
          <a:stretch>
            <a:fillRect/>
          </a:stretch>
        </p:blipFill>
        <p:spPr bwMode="auto">
          <a:xfrm>
            <a:off x="1547813" y="0"/>
            <a:ext cx="6054725" cy="10525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Arial" charset="0"/>
        </a:defRPr>
      </a:lvl2pPr>
      <a:lvl3pPr algn="ctr" rtl="0" eaLnBrk="0" fontAlgn="base" hangingPunct="0">
        <a:spcBef>
          <a:spcPct val="0"/>
        </a:spcBef>
        <a:spcAft>
          <a:spcPct val="0"/>
        </a:spcAft>
        <a:defRPr sz="3600">
          <a:solidFill>
            <a:schemeClr val="tx2"/>
          </a:solidFill>
          <a:latin typeface="Arial" charset="0"/>
        </a:defRPr>
      </a:lvl3pPr>
      <a:lvl4pPr algn="ctr" rtl="0" eaLnBrk="0" fontAlgn="base" hangingPunct="0">
        <a:spcBef>
          <a:spcPct val="0"/>
        </a:spcBef>
        <a:spcAft>
          <a:spcPct val="0"/>
        </a:spcAft>
        <a:defRPr sz="3600">
          <a:solidFill>
            <a:schemeClr val="tx2"/>
          </a:solidFill>
          <a:latin typeface="Arial" charset="0"/>
        </a:defRPr>
      </a:lvl4pPr>
      <a:lvl5pPr algn="ctr" rtl="0" eaLnBrk="0" fontAlgn="base" hangingPunct="0">
        <a:spcBef>
          <a:spcPct val="0"/>
        </a:spcBef>
        <a:spcAft>
          <a:spcPct val="0"/>
        </a:spcAft>
        <a:defRPr sz="3600">
          <a:solidFill>
            <a:schemeClr val="tx2"/>
          </a:solidFill>
          <a:latin typeface="Arial" charset="0"/>
        </a:defRPr>
      </a:lvl5pPr>
      <a:lvl6pPr marL="457200" algn="ctr" rtl="0" fontAlgn="base">
        <a:spcBef>
          <a:spcPct val="0"/>
        </a:spcBef>
        <a:spcAft>
          <a:spcPct val="0"/>
        </a:spcAft>
        <a:defRPr sz="3600">
          <a:solidFill>
            <a:schemeClr val="tx2"/>
          </a:solidFill>
          <a:latin typeface="Arial" charset="0"/>
        </a:defRPr>
      </a:lvl6pPr>
      <a:lvl7pPr marL="914400" algn="ctr" rtl="0" fontAlgn="base">
        <a:spcBef>
          <a:spcPct val="0"/>
        </a:spcBef>
        <a:spcAft>
          <a:spcPct val="0"/>
        </a:spcAft>
        <a:defRPr sz="3600">
          <a:solidFill>
            <a:schemeClr val="tx2"/>
          </a:solidFill>
          <a:latin typeface="Arial" charset="0"/>
        </a:defRPr>
      </a:lvl7pPr>
      <a:lvl8pPr marL="1371600" algn="ctr" rtl="0" fontAlgn="base">
        <a:spcBef>
          <a:spcPct val="0"/>
        </a:spcBef>
        <a:spcAft>
          <a:spcPct val="0"/>
        </a:spcAft>
        <a:defRPr sz="3600">
          <a:solidFill>
            <a:schemeClr val="tx2"/>
          </a:solidFill>
          <a:latin typeface="Arial" charset="0"/>
        </a:defRPr>
      </a:lvl8pPr>
      <a:lvl9pPr marL="1828800" algn="ctr"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www.scienceadvice.ca/"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www.scienceadvice.ca/"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23850" y="2852739"/>
            <a:ext cx="8640763" cy="1728389"/>
          </a:xfrm>
        </p:spPr>
        <p:txBody>
          <a:bodyPr/>
          <a:lstStyle/>
          <a:p>
            <a:pPr marL="173038" eaLnBrk="1" hangingPunct="1"/>
            <a:r>
              <a:rPr lang="fr-FR" sz="4000" dirty="0" err="1" smtClean="0">
                <a:solidFill>
                  <a:schemeClr val="tx2"/>
                </a:solidFill>
                <a:latin typeface="+mj-lt"/>
                <a:ea typeface="+mj-ea"/>
                <a:cs typeface="+mj-cs"/>
              </a:rPr>
              <a:t>Етички</a:t>
            </a:r>
            <a:r>
              <a:rPr lang="fr-FR" sz="4000" dirty="0" smtClean="0">
                <a:solidFill>
                  <a:schemeClr val="tx2"/>
                </a:solidFill>
                <a:latin typeface="+mj-lt"/>
                <a:ea typeface="+mj-ea"/>
                <a:cs typeface="+mj-cs"/>
              </a:rPr>
              <a:t> </a:t>
            </a:r>
            <a:r>
              <a:rPr lang="fr-FR" sz="4000" dirty="0" err="1" smtClean="0">
                <a:solidFill>
                  <a:schemeClr val="tx2"/>
                </a:solidFill>
                <a:latin typeface="+mj-lt"/>
                <a:ea typeface="+mj-ea"/>
                <a:cs typeface="+mj-cs"/>
              </a:rPr>
              <a:t>принципи</a:t>
            </a:r>
            <a:r>
              <a:rPr lang="fr-FR" sz="4000" dirty="0" smtClean="0">
                <a:solidFill>
                  <a:schemeClr val="tx2"/>
                </a:solidFill>
                <a:latin typeface="+mj-lt"/>
                <a:ea typeface="+mj-ea"/>
                <a:cs typeface="+mj-cs"/>
              </a:rPr>
              <a:t> у </a:t>
            </a:r>
            <a:r>
              <a:rPr lang="fr-FR" sz="4000" dirty="0" err="1" smtClean="0">
                <a:solidFill>
                  <a:schemeClr val="tx2"/>
                </a:solidFill>
                <a:latin typeface="+mj-lt"/>
                <a:ea typeface="+mj-ea"/>
                <a:cs typeface="+mj-cs"/>
              </a:rPr>
              <a:t>истраживањима</a:t>
            </a:r>
            <a:endParaRPr lang="en-US" sz="4000" dirty="0" smtClean="0"/>
          </a:p>
        </p:txBody>
      </p:sp>
      <p:sp>
        <p:nvSpPr>
          <p:cNvPr id="2051" name="Rectangle 3"/>
          <p:cNvSpPr>
            <a:spLocks noGrp="1" noChangeArrowheads="1"/>
          </p:cNvSpPr>
          <p:nvPr>
            <p:ph type="subTitle" idx="1"/>
          </p:nvPr>
        </p:nvSpPr>
        <p:spPr>
          <a:xfrm>
            <a:off x="251520" y="5373216"/>
            <a:ext cx="8642350" cy="433387"/>
          </a:xfrm>
        </p:spPr>
        <p:txBody>
          <a:bodyPr/>
          <a:lstStyle/>
          <a:p>
            <a:pPr eaLnBrk="1" hangingPunct="1">
              <a:lnSpc>
                <a:spcPct val="80000"/>
              </a:lnSpc>
            </a:pPr>
            <a:r>
              <a:rPr lang="sr-Cyrl-CS" sz="2800" dirty="0" smtClean="0"/>
              <a:t>Доц. др Срђан Стефановић</a:t>
            </a:r>
            <a:r>
              <a:rPr lang="sr-Cyrl-CS" sz="2800" dirty="0" smtClean="0">
                <a:solidFill>
                  <a:srgbClr val="CC0000"/>
                </a:solidFill>
              </a:rPr>
              <a:t> </a:t>
            </a:r>
            <a:endParaRPr lang="sr-Latn-CS" sz="2800" dirty="0" smtClean="0">
              <a:solidFill>
                <a:srgbClr val="CC0000"/>
              </a:solidFill>
            </a:endParaRPr>
          </a:p>
        </p:txBody>
      </p:sp>
      <p:sp>
        <p:nvSpPr>
          <p:cNvPr id="2052" name="Rectangle 4"/>
          <p:cNvSpPr>
            <a:spLocks noChangeArrowheads="1"/>
          </p:cNvSpPr>
          <p:nvPr/>
        </p:nvSpPr>
        <p:spPr bwMode="auto">
          <a:xfrm>
            <a:off x="539750" y="1196975"/>
            <a:ext cx="8208963" cy="1149350"/>
          </a:xfrm>
          <a:prstGeom prst="rect">
            <a:avLst/>
          </a:prstGeom>
          <a:noFill/>
          <a:ln w="9525">
            <a:noFill/>
            <a:miter lim="800000"/>
            <a:headEnd/>
            <a:tailEnd/>
          </a:ln>
        </p:spPr>
        <p:txBody>
          <a:bodyPr anchor="b"/>
          <a:lstStyle/>
          <a:p>
            <a:pPr fontAlgn="base">
              <a:spcBef>
                <a:spcPct val="0"/>
              </a:spcBef>
              <a:spcAft>
                <a:spcPct val="0"/>
              </a:spcAft>
            </a:pPr>
            <a:endParaRPr lang="en-US" sz="1600" dirty="0">
              <a:solidFill>
                <a:srgbClr val="000000"/>
              </a:solidFill>
            </a:endParaRPr>
          </a:p>
        </p:txBody>
      </p:sp>
      <p:sp>
        <p:nvSpPr>
          <p:cNvPr id="5" name="Rectangle 4"/>
          <p:cNvSpPr/>
          <p:nvPr/>
        </p:nvSpPr>
        <p:spPr>
          <a:xfrm>
            <a:off x="611560" y="1412776"/>
            <a:ext cx="4572000" cy="923330"/>
          </a:xfrm>
          <a:prstGeom prst="rect">
            <a:avLst/>
          </a:prstGeom>
        </p:spPr>
        <p:txBody>
          <a:bodyPr>
            <a:spAutoFit/>
          </a:bodyPr>
          <a:lstStyle/>
          <a:p>
            <a:r>
              <a:rPr lang="x-none" dirty="0" smtClean="0"/>
              <a:t>ИАС</a:t>
            </a:r>
            <a:r>
              <a:rPr lang="x-none" baseline="0" dirty="0" smtClean="0"/>
              <a:t> ФАРМАЦИЈЕ</a:t>
            </a:r>
          </a:p>
          <a:p>
            <a:r>
              <a:rPr lang="x-none" baseline="0" dirty="0" smtClean="0"/>
              <a:t>Истраживање у фармацији</a:t>
            </a:r>
          </a:p>
          <a:p>
            <a:r>
              <a:rPr lang="x-none" baseline="0" dirty="0" smtClean="0"/>
              <a:t>5. Наставна недеља</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Нечињење штете испитаницима и добробит за испитанике/друштво</a:t>
            </a:r>
            <a:endParaRPr lang="en-US" dirty="0"/>
          </a:p>
        </p:txBody>
      </p:sp>
      <p:sp>
        <p:nvSpPr>
          <p:cNvPr id="3" name="Content Placeholder 2"/>
          <p:cNvSpPr>
            <a:spLocks noGrp="1"/>
          </p:cNvSpPr>
          <p:nvPr>
            <p:ph idx="1"/>
          </p:nvPr>
        </p:nvSpPr>
        <p:spPr/>
        <p:txBody>
          <a:bodyPr/>
          <a:lstStyle/>
          <a:p>
            <a:r>
              <a:rPr lang="sr-Cyrl-CS" sz="2400" dirty="0" smtClean="0"/>
              <a:t>Нечињење штете подразумева</a:t>
            </a:r>
            <a:r>
              <a:rPr lang="sr-Cyrl-CS" sz="2400" b="1" i="1" dirty="0" smtClean="0"/>
              <a:t> </a:t>
            </a:r>
            <a:r>
              <a:rPr lang="sr-Cyrl-CS" sz="2400" dirty="0" smtClean="0"/>
              <a:t>да се испитанику у клиничким студијама никада не сме нашкодити, тј. свесно нанети штета, било да је она узрокована чињењем (нпр. спровођењем одређене дијагностичке или терапијске процедуре) или нечињењем (нпр. изостављањем важне дијагностике или непримењивањем потенцијално делотворног лека)</a:t>
            </a:r>
          </a:p>
          <a:p>
            <a:r>
              <a:rPr lang="sr-Cyrl-CS" sz="2400" dirty="0" smtClean="0"/>
              <a:t>Чињење доброг за испитаника или друштво је принцип који подразумева да сваки поступак над испитаником има некакве потенцијалне користи; није оправдано спроводити поступке који немају никакву корист</a:t>
            </a:r>
            <a:endParaRPr lang="en-US"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Нечињење штете испитаницима и добробит за испитанике/друштво</a:t>
            </a:r>
            <a:endParaRPr lang="en-US" dirty="0"/>
          </a:p>
        </p:txBody>
      </p:sp>
      <p:sp>
        <p:nvSpPr>
          <p:cNvPr id="3" name="Content Placeholder 2"/>
          <p:cNvSpPr>
            <a:spLocks noGrp="1"/>
          </p:cNvSpPr>
          <p:nvPr>
            <p:ph idx="1"/>
          </p:nvPr>
        </p:nvSpPr>
        <p:spPr/>
        <p:txBody>
          <a:bodyPr/>
          <a:lstStyle/>
          <a:p>
            <a:pPr eaLnBrk="1" hangingPunct="1"/>
            <a:r>
              <a:rPr lang="sr-Cyrl-CS" sz="2800" dirty="0" smtClean="0"/>
              <a:t>„Не убиј, не изазивај непотребан бол и не доведи до инвалидитета пацијента“</a:t>
            </a:r>
          </a:p>
          <a:p>
            <a:pPr eaLnBrk="1" hangingPunct="1"/>
            <a:r>
              <a:rPr lang="sr-Cyrl-CS" sz="2800" dirty="0" smtClean="0"/>
              <a:t>„Спречи смрт, спречи настанак непотребног бола и спречи настанак инвалидитета код пацијента“</a:t>
            </a:r>
          </a:p>
          <a:p>
            <a:pPr eaLnBrk="1" hangingPunct="1"/>
            <a:r>
              <a:rPr lang="sr-Cyrl-CS" sz="2800" dirty="0" smtClean="0"/>
              <a:t>Принцип „не нашкодити“ има предност, тј. немамо морално право да наносимо штету да би чинили добро (“</a:t>
            </a:r>
            <a:r>
              <a:rPr lang="x-none" sz="2800" i="1" dirty="0" smtClean="0"/>
              <a:t>primum non nocere</a:t>
            </a:r>
            <a:r>
              <a:rPr lang="x-none" sz="2800" dirty="0" smtClean="0"/>
              <a:t>”)</a:t>
            </a:r>
            <a:endParaRPr lang="en-US" sz="2800" dirty="0" smtClean="0"/>
          </a:p>
          <a:p>
            <a:endParaRPr lang="en-US"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Праведно поступање према свим испитаницима</a:t>
            </a:r>
            <a:endParaRPr lang="en-US" dirty="0"/>
          </a:p>
        </p:txBody>
      </p:sp>
      <p:sp>
        <p:nvSpPr>
          <p:cNvPr id="3" name="Content Placeholder 2"/>
          <p:cNvSpPr>
            <a:spLocks noGrp="1"/>
          </p:cNvSpPr>
          <p:nvPr>
            <p:ph idx="1"/>
          </p:nvPr>
        </p:nvSpPr>
        <p:spPr>
          <a:xfrm>
            <a:off x="457200" y="2287588"/>
            <a:ext cx="8363272" cy="4525962"/>
          </a:xfrm>
        </p:spPr>
        <p:txBody>
          <a:bodyPr/>
          <a:lstStyle/>
          <a:p>
            <a:r>
              <a:rPr lang="sr-Cyrl-CS" sz="2400" dirty="0" smtClean="0"/>
              <a:t>Подразумева да сваки испитаник треба да буде </a:t>
            </a:r>
            <a:r>
              <a:rPr lang="x-none" sz="2400" dirty="0" smtClean="0"/>
              <a:t>третиран (лечен) на исти или еквивалентан начин</a:t>
            </a:r>
            <a:endParaRPr lang="sr-Cyrl-CS" sz="2400" dirty="0" smtClean="0"/>
          </a:p>
          <a:p>
            <a:r>
              <a:rPr lang="sr-Cyrl-CS" sz="2400" dirty="0" smtClean="0"/>
              <a:t>Питање коришћења плацеба у клиничким испитивањима? Темељно се мора образложити зашто користимо плацебо</a:t>
            </a:r>
          </a:p>
          <a:p>
            <a:r>
              <a:rPr lang="sr-Cyrl-CS" sz="2400" dirty="0" smtClean="0"/>
              <a:t>Никако се не сме вршити дискриминација испитаника ни по једном основу (расна, национална</a:t>
            </a:r>
            <a:r>
              <a:rPr lang="en-US" sz="2400" dirty="0" smtClean="0"/>
              <a:t>,</a:t>
            </a:r>
            <a:r>
              <a:rPr lang="sr-Cyrl-CS" sz="2400" dirty="0" smtClean="0"/>
              <a:t> класна или друга припадност), мора  се поштовати њихово људско достојанство и истраживачи морају са њима поступати по закону, као и по утврђеним, разумним и поштеним процедурама дефинисаним у протоколу</a:t>
            </a:r>
            <a:endParaRPr lang="en-US"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Праведно поступање према свим испитаницима</a:t>
            </a:r>
            <a:endParaRPr lang="en-US" dirty="0"/>
          </a:p>
        </p:txBody>
      </p:sp>
      <p:sp>
        <p:nvSpPr>
          <p:cNvPr id="3" name="Content Placeholder 2"/>
          <p:cNvSpPr>
            <a:spLocks noGrp="1"/>
          </p:cNvSpPr>
          <p:nvPr>
            <p:ph idx="1"/>
          </p:nvPr>
        </p:nvSpPr>
        <p:spPr/>
        <p:txBody>
          <a:bodyPr/>
          <a:lstStyle/>
          <a:p>
            <a:r>
              <a:rPr lang="sr-Cyrl-CS" sz="2400" dirty="0" smtClean="0"/>
              <a:t>Категорије људи које су подложне дискриминацији су: припадници црне и жуте расе, особе женског пола (посебно неудате жене), припадници мањинских народа и друштвених група, инвалидне особе, особе са хомосексуалном оријентацијом, старе особе, припадници мањинских верских група, припадници мањинских култура, особе које не говоре језик здравствених радника и особе без свести</a:t>
            </a:r>
          </a:p>
          <a:p>
            <a:r>
              <a:rPr lang="sr-Cyrl-CS" sz="2400" dirty="0" smtClean="0"/>
              <a:t>Посебно питање је поштовање достојанства пацијента са свих могућих аспеката</a:t>
            </a:r>
            <a:endParaRPr lang="en-US"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Етички одбор здравствене установе</a:t>
            </a:r>
            <a:endParaRPr lang="en-US" dirty="0"/>
          </a:p>
        </p:txBody>
      </p:sp>
      <p:sp>
        <p:nvSpPr>
          <p:cNvPr id="3" name="Content Placeholder 2"/>
          <p:cNvSpPr>
            <a:spLocks noGrp="1"/>
          </p:cNvSpPr>
          <p:nvPr>
            <p:ph idx="1"/>
          </p:nvPr>
        </p:nvSpPr>
        <p:spPr/>
        <p:txBody>
          <a:bodyPr/>
          <a:lstStyle/>
          <a:p>
            <a:r>
              <a:rPr lang="sr-Cyrl-CS" sz="2400" dirty="0" smtClean="0"/>
              <a:t>Независно с</a:t>
            </a:r>
            <a:r>
              <a:rPr lang="sr-Latn-CS" sz="2400" dirty="0" smtClean="0"/>
              <a:t>тручн</a:t>
            </a:r>
            <a:r>
              <a:rPr lang="sr-Cyrl-CS" sz="2400" dirty="0" smtClean="0"/>
              <a:t>о</a:t>
            </a:r>
            <a:r>
              <a:rPr lang="sr-Latn-CS" sz="2400" dirty="0" smtClean="0"/>
              <a:t> тело које се стара о пружању и спровођењу</a:t>
            </a:r>
            <a:r>
              <a:rPr lang="sr-Cyrl-CS" sz="2400" dirty="0" smtClean="0"/>
              <a:t> </a:t>
            </a:r>
            <a:r>
              <a:rPr lang="sr-Latn-CS" sz="2400" dirty="0" smtClean="0"/>
              <a:t>здр</a:t>
            </a:r>
            <a:r>
              <a:rPr lang="sr-Cyrl-CS" sz="2400" dirty="0" smtClean="0"/>
              <a:t>авствене</a:t>
            </a:r>
            <a:r>
              <a:rPr lang="sr-Latn-CS" sz="2400" dirty="0" smtClean="0"/>
              <a:t> заштите на начелима </a:t>
            </a:r>
            <a:r>
              <a:rPr lang="x-none" sz="2400" dirty="0" smtClean="0"/>
              <a:t>биоетике</a:t>
            </a:r>
          </a:p>
          <a:p>
            <a:r>
              <a:rPr lang="sr-Cyrl-CS" sz="2400" dirty="0" smtClean="0"/>
              <a:t>У пракси се највише бави одобравањем и спровођењем клиничких студија на пацијентима лечени</a:t>
            </a:r>
            <a:r>
              <a:rPr lang="x-none" sz="2400" dirty="0" smtClean="0"/>
              <a:t>м</a:t>
            </a:r>
            <a:r>
              <a:rPr lang="sr-Cyrl-CS" sz="2400" dirty="0" smtClean="0"/>
              <a:t> у тој установи</a:t>
            </a:r>
            <a:endParaRPr lang="x-none" sz="2400" dirty="0" smtClean="0"/>
          </a:p>
          <a:p>
            <a:pPr eaLnBrk="1" hangingPunct="1">
              <a:lnSpc>
                <a:spcPct val="90000"/>
              </a:lnSpc>
            </a:pPr>
            <a:r>
              <a:rPr lang="sr-Cyrl-CS" sz="2400" dirty="0" smtClean="0"/>
              <a:t>Има одговорност за заштиту права, безбедности и добробити испитаника, као и веродостојност резултата истраживања</a:t>
            </a:r>
          </a:p>
          <a:p>
            <a:pPr eaLnBrk="1" hangingPunct="1">
              <a:lnSpc>
                <a:spcPct val="90000"/>
              </a:lnSpc>
            </a:pPr>
            <a:r>
              <a:rPr lang="sr-Cyrl-CS" sz="2400" dirty="0" smtClean="0"/>
              <a:t>Врши стални надзор и процену ризика по испитанике</a:t>
            </a:r>
          </a:p>
          <a:p>
            <a:pPr eaLnBrk="1" hangingPunct="1">
              <a:lnSpc>
                <a:spcPct val="90000"/>
              </a:lnSpc>
            </a:pPr>
            <a:r>
              <a:rPr lang="sr-Cyrl-CS" sz="2400" b="1" dirty="0" smtClean="0"/>
              <a:t>Ниједна клиничка студија не сме да почне без сагласности Етичког одбора!</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Систем Етичких одбора</a:t>
            </a:r>
            <a:endParaRPr lang="en-US" dirty="0"/>
          </a:p>
        </p:txBody>
      </p:sp>
      <p:sp>
        <p:nvSpPr>
          <p:cNvPr id="3" name="Content Placeholder 2"/>
          <p:cNvSpPr>
            <a:spLocks noGrp="1"/>
          </p:cNvSpPr>
          <p:nvPr>
            <p:ph idx="1"/>
          </p:nvPr>
        </p:nvSpPr>
        <p:spPr>
          <a:xfrm>
            <a:off x="457200" y="2287588"/>
            <a:ext cx="8435280" cy="4525962"/>
          </a:xfrm>
        </p:spPr>
        <p:txBody>
          <a:bodyPr/>
          <a:lstStyle/>
          <a:p>
            <a:pPr eaLnBrk="1" hangingPunct="1">
              <a:lnSpc>
                <a:spcPct val="80000"/>
              </a:lnSpc>
            </a:pPr>
            <a:r>
              <a:rPr lang="sr-Cyrl-CS" sz="2400" dirty="0" smtClean="0"/>
              <a:t>Представља веома важан друштвени механизам, укључен у заштиту хуманих субјеката </a:t>
            </a:r>
          </a:p>
          <a:p>
            <a:pPr eaLnBrk="1" hangingPunct="1">
              <a:lnSpc>
                <a:spcPct val="80000"/>
              </a:lnSpc>
            </a:pPr>
            <a:r>
              <a:rPr lang="sr-Cyrl-CS" sz="2400" dirty="0" smtClean="0"/>
              <a:t>Рад сваког Етичких одбора треба да буде заснован на:</a:t>
            </a:r>
            <a:endParaRPr lang="en-CA" sz="2400" dirty="0" smtClean="0"/>
          </a:p>
          <a:p>
            <a:pPr lvl="1" eaLnBrk="1" hangingPunct="1">
              <a:lnSpc>
                <a:spcPct val="80000"/>
              </a:lnSpc>
            </a:pPr>
            <a:r>
              <a:rPr lang="sr-Cyrl-CS" sz="2400" dirty="0" smtClean="0"/>
              <a:t>Компетентности чланова одбора (стручност, етичност)</a:t>
            </a:r>
          </a:p>
          <a:p>
            <a:pPr lvl="1" eaLnBrk="1" hangingPunct="1">
              <a:lnSpc>
                <a:spcPct val="80000"/>
              </a:lnSpc>
            </a:pPr>
            <a:r>
              <a:rPr lang="sr-Cyrl-CS" sz="2400" dirty="0" smtClean="0"/>
              <a:t>Транспарентости у раду</a:t>
            </a:r>
          </a:p>
          <a:p>
            <a:pPr lvl="1" eaLnBrk="1" hangingPunct="1">
              <a:lnSpc>
                <a:spcPct val="80000"/>
              </a:lnSpc>
            </a:pPr>
            <a:r>
              <a:rPr lang="sr-Cyrl-CS" sz="2400" dirty="0" smtClean="0"/>
              <a:t>Поштовању и имплементацији законске регулативе у процесу одлучивања</a:t>
            </a:r>
          </a:p>
          <a:p>
            <a:pPr lvl="1" eaLnBrk="1" hangingPunct="1">
              <a:lnSpc>
                <a:spcPct val="80000"/>
              </a:lnSpc>
            </a:pPr>
            <a:r>
              <a:rPr lang="sr-Cyrl-CS" sz="2400" dirty="0" smtClean="0"/>
              <a:t>Конзистенцији у извештавању, како у оквиру једног одбора, тако и између више одбора </a:t>
            </a:r>
            <a:endParaRPr lang="en-CA" sz="2400" dirty="0" smtClean="0"/>
          </a:p>
          <a:p>
            <a:pPr lvl="1" eaLnBrk="1" hangingPunct="1">
              <a:lnSpc>
                <a:spcPct val="80000"/>
              </a:lnSpc>
            </a:pPr>
            <a:r>
              <a:rPr lang="sr-Cyrl-CS" sz="2400" dirty="0" smtClean="0"/>
              <a:t>Уздржаности свих оних појединаца који би могли имати одређени интерес у истраживању</a:t>
            </a:r>
            <a:endParaRPr lang="sr-Latn-CS" sz="2400"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Регулатива у раду Етичких одбора у Србији</a:t>
            </a:r>
            <a:endParaRPr lang="en-US" dirty="0"/>
          </a:p>
        </p:txBody>
      </p:sp>
      <p:sp>
        <p:nvSpPr>
          <p:cNvPr id="3" name="Content Placeholder 2"/>
          <p:cNvSpPr>
            <a:spLocks noGrp="1"/>
          </p:cNvSpPr>
          <p:nvPr>
            <p:ph idx="1"/>
          </p:nvPr>
        </p:nvSpPr>
        <p:spPr/>
        <p:txBody>
          <a:bodyPr/>
          <a:lstStyle/>
          <a:p>
            <a:pPr eaLnBrk="1" hangingPunct="1"/>
            <a:r>
              <a:rPr lang="sr-Cyrl-CS" sz="2800" dirty="0" smtClean="0"/>
              <a:t>Обавезујући прописи: </a:t>
            </a:r>
          </a:p>
          <a:p>
            <a:pPr lvl="1" eaLnBrk="1" hangingPunct="1"/>
            <a:r>
              <a:rPr lang="sr-Cyrl-CS" sz="2400" dirty="0" smtClean="0"/>
              <a:t>Закон о здравственој заштити</a:t>
            </a:r>
          </a:p>
          <a:p>
            <a:pPr lvl="1" eaLnBrk="1" hangingPunct="1"/>
            <a:r>
              <a:rPr lang="sr-Cyrl-CS" sz="2400" dirty="0" smtClean="0"/>
              <a:t>Закон о лековима и медицинским средствима</a:t>
            </a:r>
          </a:p>
          <a:p>
            <a:pPr lvl="1" eaLnBrk="1" hangingPunct="1"/>
            <a:r>
              <a:rPr lang="sr-Latn-CS" sz="2400" dirty="0" smtClean="0"/>
              <a:t>Правилник о садржају захтева, односно</a:t>
            </a:r>
            <a:r>
              <a:rPr lang="sr-Cyrl-CS" sz="2400" dirty="0" smtClean="0"/>
              <a:t> </a:t>
            </a:r>
            <a:r>
              <a:rPr lang="sr-Latn-CS" sz="2400" dirty="0" smtClean="0"/>
              <a:t>документације за одобрење клиничког испитивања</a:t>
            </a:r>
            <a:r>
              <a:rPr lang="sr-Cyrl-CS" sz="2400" dirty="0" smtClean="0"/>
              <a:t> </a:t>
            </a:r>
            <a:r>
              <a:rPr lang="sr-Latn-CS" sz="2400" dirty="0" smtClean="0"/>
              <a:t>лека и мед</a:t>
            </a:r>
            <a:r>
              <a:rPr lang="sr-Cyrl-CS" sz="2400" dirty="0" smtClean="0"/>
              <a:t>ицинског</a:t>
            </a:r>
            <a:r>
              <a:rPr lang="sr-Latn-CS" sz="2400" dirty="0" smtClean="0"/>
              <a:t> средства, као и начин</a:t>
            </a:r>
            <a:r>
              <a:rPr lang="sr-Cyrl-CS" sz="2400" dirty="0" smtClean="0"/>
              <a:t> </a:t>
            </a:r>
            <a:r>
              <a:rPr lang="sr-Latn-CS" sz="2400" dirty="0" smtClean="0"/>
              <a:t>спровођења клиничког испитивања лека и</a:t>
            </a:r>
            <a:r>
              <a:rPr lang="sr-Cyrl-CS" sz="2400" dirty="0" smtClean="0"/>
              <a:t> </a:t>
            </a:r>
            <a:r>
              <a:rPr lang="sr-Latn-CS" sz="2400" dirty="0" smtClean="0"/>
              <a:t>мед</a:t>
            </a:r>
            <a:r>
              <a:rPr lang="sr-Cyrl-CS" sz="2400" dirty="0" smtClean="0"/>
              <a:t>ицинског</a:t>
            </a:r>
            <a:r>
              <a:rPr lang="sr-Latn-CS" sz="2400" dirty="0" smtClean="0"/>
              <a:t> средства</a:t>
            </a:r>
            <a:endParaRPr lang="sr-Cyrl-CS" sz="2400" dirty="0" smtClean="0"/>
          </a:p>
          <a:p>
            <a:pPr eaLnBrk="1" hangingPunct="1"/>
            <a:r>
              <a:rPr lang="sr-Cyrl-CS" sz="2800" dirty="0" smtClean="0"/>
              <a:t>Необавезујући прописи:</a:t>
            </a:r>
          </a:p>
          <a:p>
            <a:pPr lvl="1" eaLnBrk="1" hangingPunct="1"/>
            <a:r>
              <a:rPr lang="sr-Cyrl-CS" sz="2400" dirty="0" smtClean="0"/>
              <a:t>Смернице Добре клиничке праксе (ДКП) у клиничким испитивањима</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Етички одбор здравствене установе</a:t>
            </a:r>
            <a:endParaRPr lang="en-US" dirty="0"/>
          </a:p>
        </p:txBody>
      </p:sp>
      <p:sp>
        <p:nvSpPr>
          <p:cNvPr id="3" name="Content Placeholder 2"/>
          <p:cNvSpPr>
            <a:spLocks noGrp="1"/>
          </p:cNvSpPr>
          <p:nvPr>
            <p:ph idx="1"/>
          </p:nvPr>
        </p:nvSpPr>
        <p:spPr/>
        <p:txBody>
          <a:bodyPr/>
          <a:lstStyle/>
          <a:p>
            <a:pPr eaLnBrk="1" hangingPunct="1">
              <a:lnSpc>
                <a:spcPct val="90000"/>
              </a:lnSpc>
            </a:pPr>
            <a:r>
              <a:rPr lang="sr-Cyrl-CS" sz="2800" dirty="0" smtClean="0"/>
              <a:t>Одлуке доноси и у складу са међународним стандардима (смерницама) за биомедицинска клиничка истраживања:</a:t>
            </a:r>
            <a:endParaRPr lang="sr-Cyrl-CS" sz="2400" dirty="0" smtClean="0"/>
          </a:p>
          <a:p>
            <a:pPr lvl="1" eaLnBrk="1" hangingPunct="1">
              <a:lnSpc>
                <a:spcPct val="90000"/>
              </a:lnSpc>
              <a:buFont typeface="Wingdings" pitchFamily="2" charset="2"/>
              <a:buChar char="Ø"/>
            </a:pPr>
            <a:r>
              <a:rPr lang="sr-Cyrl-CS" sz="2400" dirty="0" smtClean="0"/>
              <a:t>Хелсиншка декларација – </a:t>
            </a:r>
            <a:r>
              <a:rPr lang="sr-Latn-CS" sz="2400" i="1" dirty="0" smtClean="0"/>
              <a:t>WMA</a:t>
            </a:r>
            <a:endParaRPr lang="sr-Cyrl-CS" sz="2400" i="1" dirty="0" smtClean="0"/>
          </a:p>
          <a:p>
            <a:pPr lvl="1" eaLnBrk="1" hangingPunct="1">
              <a:lnSpc>
                <a:spcPct val="90000"/>
              </a:lnSpc>
              <a:buFont typeface="Wingdings" pitchFamily="2" charset="2"/>
              <a:buChar char="Ø"/>
            </a:pPr>
            <a:r>
              <a:rPr lang="sr-Cyrl-CS" sz="2400" dirty="0" smtClean="0"/>
              <a:t>Водич (етичке смернице) - </a:t>
            </a:r>
            <a:r>
              <a:rPr lang="sr-Latn-CS" sz="2400" i="1" dirty="0" smtClean="0"/>
              <a:t>Council for International Organizations of Medical Sciences</a:t>
            </a:r>
            <a:r>
              <a:rPr lang="sr-Latn-CS" sz="2400" dirty="0" smtClean="0"/>
              <a:t> (</a:t>
            </a:r>
            <a:r>
              <a:rPr lang="sr-Latn-CS" sz="2400" i="1" dirty="0" smtClean="0"/>
              <a:t>CIOMS</a:t>
            </a:r>
            <a:r>
              <a:rPr lang="sr-Latn-CS" sz="2400" dirty="0" smtClean="0"/>
              <a:t>)</a:t>
            </a:r>
            <a:endParaRPr lang="sr-Cyrl-CS" sz="2400" dirty="0" smtClean="0"/>
          </a:p>
          <a:p>
            <a:pPr lvl="1" eaLnBrk="1" hangingPunct="1">
              <a:lnSpc>
                <a:spcPct val="90000"/>
              </a:lnSpc>
              <a:buFont typeface="Wingdings" pitchFamily="2" charset="2"/>
              <a:buChar char="Ø"/>
            </a:pPr>
            <a:r>
              <a:rPr lang="sr-Cyrl-CS" sz="2400" dirty="0" smtClean="0"/>
              <a:t>Водич СЗО (</a:t>
            </a:r>
            <a:r>
              <a:rPr lang="sr-Latn-CS" sz="2400" i="1" dirty="0" smtClean="0"/>
              <a:t>WHO</a:t>
            </a:r>
            <a:r>
              <a:rPr lang="sr-Latn-CS" sz="2400" dirty="0" smtClean="0"/>
              <a:t>)</a:t>
            </a:r>
            <a:r>
              <a:rPr lang="sr-Cyrl-CS" sz="2400" dirty="0" smtClean="0"/>
              <a:t> за ДКП</a:t>
            </a:r>
          </a:p>
          <a:p>
            <a:pPr lvl="1" eaLnBrk="1" hangingPunct="1">
              <a:lnSpc>
                <a:spcPct val="90000"/>
              </a:lnSpc>
              <a:buFont typeface="Wingdings" pitchFamily="2" charset="2"/>
              <a:buChar char="Ø"/>
            </a:pPr>
            <a:r>
              <a:rPr lang="sr-Latn-CS" sz="2400" i="1" dirty="0" smtClean="0"/>
              <a:t>ICH</a:t>
            </a:r>
            <a:r>
              <a:rPr lang="sr-Cyrl-CS" sz="2400" dirty="0" smtClean="0"/>
              <a:t> водич за ДКП</a:t>
            </a:r>
            <a:r>
              <a:rPr lang="sr-Latn-CS" sz="2400" dirty="0" smtClean="0"/>
              <a:t> </a:t>
            </a:r>
            <a:r>
              <a:rPr lang="sr-Cyrl-CS" sz="2400" dirty="0" smtClean="0"/>
              <a:t>(</a:t>
            </a:r>
            <a:r>
              <a:rPr lang="en-US" sz="2400" i="1" dirty="0" smtClean="0"/>
              <a:t>International Conference on </a:t>
            </a:r>
            <a:r>
              <a:rPr lang="en-US" sz="2400" i="1" dirty="0" err="1" smtClean="0"/>
              <a:t>Harmonisation</a:t>
            </a:r>
            <a:r>
              <a:rPr lang="en-US" sz="2400" i="1" dirty="0" smtClean="0"/>
              <a:t> of Technical Requirements for Registration of Pharmaceuticals for Human Use</a:t>
            </a:r>
            <a:r>
              <a:rPr lang="en-US" sz="2400" dirty="0" smtClean="0"/>
              <a:t>)</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Етички одбор здравствене установе</a:t>
            </a:r>
            <a:endParaRPr lang="en-US" dirty="0"/>
          </a:p>
        </p:txBody>
      </p:sp>
      <p:sp>
        <p:nvSpPr>
          <p:cNvPr id="3" name="Content Placeholder 2"/>
          <p:cNvSpPr>
            <a:spLocks noGrp="1"/>
          </p:cNvSpPr>
          <p:nvPr>
            <p:ph idx="1"/>
          </p:nvPr>
        </p:nvSpPr>
        <p:spPr/>
        <p:txBody>
          <a:bodyPr/>
          <a:lstStyle/>
          <a:p>
            <a:r>
              <a:rPr lang="sr-Cyrl-CS" sz="2800" dirty="0" smtClean="0"/>
              <a:t>Развија сопствене посебне писане процедуре (СОП) које уређују рад тела у циљу обезбеђивања квалитета </a:t>
            </a:r>
            <a:r>
              <a:rPr lang="en-US" sz="2800" dirty="0" smtClean="0"/>
              <a:t>и </a:t>
            </a:r>
            <a:r>
              <a:rPr lang="en-US" sz="2800" dirty="0" err="1" smtClean="0"/>
              <a:t>ефикасности</a:t>
            </a:r>
            <a:r>
              <a:rPr lang="en-US" sz="2800" dirty="0" smtClean="0"/>
              <a:t> </a:t>
            </a:r>
            <a:r>
              <a:rPr lang="sr-Cyrl-CS" sz="2800" dirty="0" smtClean="0"/>
              <a:t>функционисања на основу:</a:t>
            </a:r>
          </a:p>
          <a:p>
            <a:pPr marL="514350" indent="-514350">
              <a:buFont typeface="+mj-lt"/>
              <a:buAutoNum type="arabicPeriod"/>
            </a:pPr>
            <a:r>
              <a:rPr lang="sr-Cyrl-CS" sz="2800" dirty="0" smtClean="0"/>
              <a:t>Националне законске регулативе</a:t>
            </a:r>
          </a:p>
          <a:p>
            <a:pPr marL="514350" indent="-514350">
              <a:buFont typeface="+mj-lt"/>
              <a:buAutoNum type="arabicPeriod"/>
            </a:pPr>
            <a:r>
              <a:rPr lang="sr-Cyrl-CS" sz="2800" dirty="0" smtClean="0"/>
              <a:t>"</a:t>
            </a:r>
            <a:r>
              <a:rPr lang="en-US" sz="2800" dirty="0" smtClean="0"/>
              <a:t>Operational Guidelines For Ethics Committees That Review Biomedical Research</a:t>
            </a:r>
            <a:r>
              <a:rPr lang="sr-Cyrl-CS" sz="2800" dirty="0" smtClean="0"/>
              <a:t>", </a:t>
            </a:r>
            <a:r>
              <a:rPr lang="en-US" sz="2800" i="1" dirty="0" smtClean="0"/>
              <a:t>WHO, 2000</a:t>
            </a:r>
            <a:r>
              <a:rPr lang="sr-Cyrl-CS" sz="2800" i="1" dirty="0" smtClean="0"/>
              <a:t>.</a:t>
            </a:r>
          </a:p>
          <a:p>
            <a:pPr marL="514350" indent="-514350"/>
            <a:r>
              <a:rPr lang="x-none" sz="2800" dirty="0" smtClean="0"/>
              <a:t>Пандан је Пословник о раду ЕО</a:t>
            </a:r>
            <a:endParaRPr lang="en-US" sz="28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Састав Етичких одбора здравствене установе</a:t>
            </a:r>
            <a:endParaRPr lang="en-US" dirty="0"/>
          </a:p>
        </p:txBody>
      </p:sp>
      <p:sp>
        <p:nvSpPr>
          <p:cNvPr id="3" name="Content Placeholder 2"/>
          <p:cNvSpPr>
            <a:spLocks noGrp="1"/>
          </p:cNvSpPr>
          <p:nvPr>
            <p:ph idx="1"/>
          </p:nvPr>
        </p:nvSpPr>
        <p:spPr/>
        <p:txBody>
          <a:bodyPr/>
          <a:lstStyle/>
          <a:p>
            <a:r>
              <a:rPr lang="sr-Cyrl-CS" sz="2800" dirty="0" smtClean="0">
                <a:cs typeface="Times New Roman" pitchFamily="18" charset="0"/>
              </a:rPr>
              <a:t>Мултидисциплинаран (непаран број чланова)</a:t>
            </a:r>
            <a:endParaRPr lang="en-US" sz="2800" dirty="0" smtClean="0">
              <a:cs typeface="Times New Roman" pitchFamily="18" charset="0"/>
            </a:endParaRPr>
          </a:p>
          <a:p>
            <a:r>
              <a:rPr lang="sr-Cyrl-CS" sz="2800" dirty="0" smtClean="0">
                <a:cs typeface="Times New Roman" pitchFamily="18" charset="0"/>
              </a:rPr>
              <a:t>Више</a:t>
            </a:r>
            <a:r>
              <a:rPr lang="en-US" sz="2800" dirty="0" smtClean="0">
                <a:cs typeface="Times New Roman" pitchFamily="18" charset="0"/>
              </a:rPr>
              <a:t> </a:t>
            </a:r>
            <a:r>
              <a:rPr lang="sr-Cyrl-CS" sz="2800" dirty="0" smtClean="0">
                <a:cs typeface="Times New Roman" pitchFamily="18" charset="0"/>
              </a:rPr>
              <a:t>различитих</a:t>
            </a:r>
            <a:r>
              <a:rPr lang="en-US" sz="2800" dirty="0" smtClean="0">
                <a:cs typeface="Times New Roman" pitchFamily="18" charset="0"/>
              </a:rPr>
              <a:t> </a:t>
            </a:r>
            <a:r>
              <a:rPr lang="sr-Cyrl-CS" sz="2800" dirty="0" smtClean="0">
                <a:cs typeface="Times New Roman" pitchFamily="18" charset="0"/>
              </a:rPr>
              <a:t>специјалности лекара из матичне здравствене установе (клинички фармаколог, педијатар, гинеколог...)</a:t>
            </a:r>
            <a:endParaRPr lang="en-US" sz="2800" dirty="0" smtClean="0">
              <a:cs typeface="Times New Roman" pitchFamily="18" charset="0"/>
            </a:endParaRPr>
          </a:p>
          <a:p>
            <a:r>
              <a:rPr lang="sr-Cyrl-CS" sz="2800" dirty="0" smtClean="0">
                <a:cs typeface="Times New Roman" pitchFamily="18" charset="0"/>
              </a:rPr>
              <a:t>Равномерна</a:t>
            </a:r>
            <a:r>
              <a:rPr lang="en-US" sz="2800" dirty="0" smtClean="0">
                <a:cs typeface="Times New Roman" pitchFamily="18" charset="0"/>
              </a:rPr>
              <a:t> </a:t>
            </a:r>
            <a:r>
              <a:rPr lang="sr-Cyrl-CS" sz="2800" dirty="0" smtClean="0">
                <a:cs typeface="Times New Roman" pitchFamily="18" charset="0"/>
              </a:rPr>
              <a:t>заступљеност</a:t>
            </a:r>
            <a:r>
              <a:rPr lang="en-US" sz="2800" dirty="0" smtClean="0">
                <a:cs typeface="Times New Roman" pitchFamily="18" charset="0"/>
              </a:rPr>
              <a:t> </a:t>
            </a:r>
            <a:r>
              <a:rPr lang="sr-Cyrl-CS" sz="2800" dirty="0" smtClean="0">
                <a:cs typeface="Times New Roman" pitchFamily="18" charset="0"/>
              </a:rPr>
              <a:t>старосних</a:t>
            </a:r>
            <a:r>
              <a:rPr lang="en-US" sz="2800" dirty="0" smtClean="0">
                <a:cs typeface="Times New Roman" pitchFamily="18" charset="0"/>
              </a:rPr>
              <a:t> </a:t>
            </a:r>
            <a:r>
              <a:rPr lang="sr-Cyrl-CS" sz="2800" dirty="0" smtClean="0">
                <a:cs typeface="Times New Roman" pitchFamily="18" charset="0"/>
              </a:rPr>
              <a:t>група</a:t>
            </a:r>
            <a:r>
              <a:rPr lang="en-US" sz="2800" dirty="0" smtClean="0">
                <a:cs typeface="Times New Roman" pitchFamily="18" charset="0"/>
              </a:rPr>
              <a:t> </a:t>
            </a:r>
            <a:r>
              <a:rPr lang="sr-Cyrl-CS" sz="2800" dirty="0" smtClean="0">
                <a:cs typeface="Times New Roman" pitchFamily="18" charset="0"/>
              </a:rPr>
              <a:t>и</a:t>
            </a:r>
            <a:r>
              <a:rPr lang="en-US" sz="2800" dirty="0" smtClean="0">
                <a:cs typeface="Times New Roman" pitchFamily="18" charset="0"/>
              </a:rPr>
              <a:t> </a:t>
            </a:r>
            <a:r>
              <a:rPr lang="sr-Cyrl-CS" sz="2800" dirty="0" smtClean="0">
                <a:cs typeface="Times New Roman" pitchFamily="18" charset="0"/>
              </a:rPr>
              <a:t>полова</a:t>
            </a:r>
            <a:endParaRPr lang="en-US" sz="2800" dirty="0" smtClean="0">
              <a:cs typeface="Times New Roman" pitchFamily="18" charset="0"/>
            </a:endParaRPr>
          </a:p>
          <a:p>
            <a:r>
              <a:rPr lang="sr-Cyrl-CS" sz="2800" dirty="0" smtClean="0">
                <a:cs typeface="Times New Roman" pitchFamily="18" charset="0"/>
              </a:rPr>
              <a:t>Обавезно</a:t>
            </a:r>
            <a:r>
              <a:rPr lang="en-US" sz="2800" dirty="0" smtClean="0">
                <a:cs typeface="Times New Roman" pitchFamily="18" charset="0"/>
              </a:rPr>
              <a:t> </a:t>
            </a:r>
            <a:r>
              <a:rPr lang="sr-Cyrl-CS" sz="2800" dirty="0" smtClean="0">
                <a:cs typeface="Times New Roman" pitchFamily="18" charset="0"/>
              </a:rPr>
              <a:t>присуство</a:t>
            </a:r>
            <a:r>
              <a:rPr lang="en-US" sz="2800" dirty="0" smtClean="0">
                <a:cs typeface="Times New Roman" pitchFamily="18" charset="0"/>
              </a:rPr>
              <a:t> </a:t>
            </a:r>
            <a:r>
              <a:rPr lang="sr-Cyrl-CS" sz="2800" dirty="0" smtClean="0">
                <a:cs typeface="Times New Roman" pitchFamily="18" charset="0"/>
              </a:rPr>
              <a:t>лаика (правника)</a:t>
            </a:r>
            <a:endParaRPr lang="en-US" sz="2800" dirty="0" smtClean="0">
              <a:cs typeface="Times New Roman" pitchFamily="18" charset="0"/>
            </a:endParaRPr>
          </a:p>
          <a:p>
            <a:r>
              <a:rPr lang="sr-Cyrl-CS" sz="2800" dirty="0" smtClean="0">
                <a:cs typeface="Times New Roman" pitchFamily="18" charset="0"/>
              </a:rPr>
              <a:t>Обавезно</a:t>
            </a:r>
            <a:r>
              <a:rPr lang="en-US" sz="2800" dirty="0" smtClean="0">
                <a:cs typeface="Times New Roman" pitchFamily="18" charset="0"/>
              </a:rPr>
              <a:t> </a:t>
            </a:r>
            <a:r>
              <a:rPr lang="sr-Cyrl-CS" sz="2800" dirty="0" smtClean="0">
                <a:cs typeface="Times New Roman" pitchFamily="18" charset="0"/>
              </a:rPr>
              <a:t>присуство</a:t>
            </a:r>
            <a:r>
              <a:rPr lang="en-US" sz="2800" dirty="0" smtClean="0">
                <a:cs typeface="Times New Roman" pitchFamily="18" charset="0"/>
              </a:rPr>
              <a:t> </a:t>
            </a:r>
            <a:r>
              <a:rPr lang="sr-Cyrl-CS" sz="2800" dirty="0" smtClean="0">
                <a:cs typeface="Times New Roman" pitchFamily="18" charset="0"/>
              </a:rPr>
              <a:t>лекара</a:t>
            </a:r>
            <a:r>
              <a:rPr lang="en-US" sz="2800" dirty="0" smtClean="0">
                <a:cs typeface="Times New Roman" pitchFamily="18" charset="0"/>
              </a:rPr>
              <a:t> </a:t>
            </a:r>
            <a:r>
              <a:rPr lang="sr-Cyrl-CS" sz="2800" dirty="0" smtClean="0">
                <a:cs typeface="Times New Roman" pitchFamily="18" charset="0"/>
              </a:rPr>
              <a:t>који</a:t>
            </a:r>
            <a:r>
              <a:rPr lang="en-US" sz="2800" dirty="0" smtClean="0">
                <a:cs typeface="Times New Roman" pitchFamily="18" charset="0"/>
              </a:rPr>
              <a:t> </a:t>
            </a:r>
            <a:r>
              <a:rPr lang="sr-Cyrl-CS" sz="2800" dirty="0" smtClean="0">
                <a:cs typeface="Times New Roman" pitchFamily="18" charset="0"/>
              </a:rPr>
              <a:t>нису</a:t>
            </a:r>
            <a:r>
              <a:rPr lang="en-US" sz="2800" dirty="0" smtClean="0">
                <a:cs typeface="Times New Roman" pitchFamily="18" charset="0"/>
              </a:rPr>
              <a:t> </a:t>
            </a:r>
            <a:r>
              <a:rPr lang="sr-Cyrl-CS" sz="2800" dirty="0" smtClean="0">
                <a:cs typeface="Times New Roman" pitchFamily="18" charset="0"/>
              </a:rPr>
              <a:t>запослени</a:t>
            </a:r>
            <a:r>
              <a:rPr lang="en-US" sz="2800" dirty="0" smtClean="0">
                <a:cs typeface="Times New Roman" pitchFamily="18" charset="0"/>
              </a:rPr>
              <a:t> </a:t>
            </a:r>
            <a:r>
              <a:rPr lang="sr-Cyrl-CS" sz="2800" dirty="0" smtClean="0">
                <a:cs typeface="Times New Roman" pitchFamily="18" charset="0"/>
              </a:rPr>
              <a:t>у</a:t>
            </a:r>
            <a:r>
              <a:rPr lang="en-US" sz="2800" dirty="0" smtClean="0">
                <a:cs typeface="Times New Roman" pitchFamily="18" charset="0"/>
              </a:rPr>
              <a:t> </a:t>
            </a:r>
            <a:r>
              <a:rPr lang="sr-Cyrl-CS" sz="2800" dirty="0" smtClean="0">
                <a:cs typeface="Times New Roman" pitchFamily="18" charset="0"/>
              </a:rPr>
              <a:t>установи</a:t>
            </a:r>
            <a:r>
              <a:rPr lang="en-US" sz="2800" dirty="0" smtClean="0">
                <a:cs typeface="Times New Roman" pitchFamily="18" charset="0"/>
              </a:rPr>
              <a:t> </a:t>
            </a:r>
            <a:r>
              <a:rPr lang="sr-Cyrl-CS" sz="2800" dirty="0" smtClean="0">
                <a:cs typeface="Times New Roman" pitchFamily="18" charset="0"/>
              </a:rPr>
              <a:t>која</a:t>
            </a:r>
            <a:r>
              <a:rPr lang="en-US" sz="2800" dirty="0" smtClean="0">
                <a:cs typeface="Times New Roman" pitchFamily="18" charset="0"/>
              </a:rPr>
              <a:t> </a:t>
            </a:r>
            <a:r>
              <a:rPr lang="sr-Cyrl-CS" sz="2800" dirty="0" smtClean="0">
                <a:cs typeface="Times New Roman" pitchFamily="18" charset="0"/>
              </a:rPr>
              <a:t>формира</a:t>
            </a:r>
            <a:r>
              <a:rPr lang="en-US" sz="2800" dirty="0" smtClean="0">
                <a:cs typeface="Times New Roman" pitchFamily="18" charset="0"/>
              </a:rPr>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Медицинска етика</a:t>
            </a:r>
            <a:endParaRPr lang="en-US" dirty="0"/>
          </a:p>
        </p:txBody>
      </p:sp>
      <p:sp>
        <p:nvSpPr>
          <p:cNvPr id="3" name="Content Placeholder 2"/>
          <p:cNvSpPr>
            <a:spLocks noGrp="1"/>
          </p:cNvSpPr>
          <p:nvPr>
            <p:ph idx="1"/>
          </p:nvPr>
        </p:nvSpPr>
        <p:spPr/>
        <p:txBody>
          <a:bodyPr/>
          <a:lstStyle/>
          <a:p>
            <a:pPr marL="533400" indent="-533400" eaLnBrk="1" hangingPunct="1">
              <a:lnSpc>
                <a:spcPct val="90000"/>
              </a:lnSpc>
            </a:pPr>
            <a:r>
              <a:rPr lang="sr-Cyrl-CS" sz="2800" dirty="0" smtClean="0"/>
              <a:t>Наука о моралу, примењена у области здравствене делатности (истраживања)</a:t>
            </a:r>
          </a:p>
          <a:p>
            <a:pPr marL="533400" indent="-533400" eaLnBrk="1" hangingPunct="1">
              <a:lnSpc>
                <a:spcPct val="90000"/>
              </a:lnSpc>
            </a:pPr>
            <a:r>
              <a:rPr lang="sr-Cyrl-CS" sz="2800" dirty="0" smtClean="0"/>
              <a:t>Дефинише однос, тј. друштвено прихватљиво понашање здравствених радника према пацијенту, колегама (другим здравственим радницима) и друштву</a:t>
            </a:r>
          </a:p>
          <a:p>
            <a:pPr marL="533400" indent="-533400" eaLnBrk="1" hangingPunct="1">
              <a:lnSpc>
                <a:spcPct val="90000"/>
              </a:lnSpc>
            </a:pPr>
            <a:r>
              <a:rPr lang="sr-Cyrl-CS" sz="2800" dirty="0" smtClean="0"/>
              <a:t>Биоетика се ослања на општеприхваћена начела, којих здравствени радници треба да се придржавају како у свакодневном раду, тако и када су у питању различите врсте истраживања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Чланство у Етичким одборима</a:t>
            </a:r>
            <a:endParaRPr lang="en-US" dirty="0"/>
          </a:p>
        </p:txBody>
      </p:sp>
      <p:sp>
        <p:nvSpPr>
          <p:cNvPr id="3" name="Content Placeholder 2"/>
          <p:cNvSpPr>
            <a:spLocks noGrp="1"/>
          </p:cNvSpPr>
          <p:nvPr>
            <p:ph idx="1"/>
          </p:nvPr>
        </p:nvSpPr>
        <p:spPr>
          <a:xfrm>
            <a:off x="457200" y="2287588"/>
            <a:ext cx="8363272" cy="4525962"/>
          </a:xfrm>
        </p:spPr>
        <p:txBody>
          <a:bodyPr/>
          <a:lstStyle/>
          <a:p>
            <a:r>
              <a:rPr lang="sr-Cyrl-CS" sz="2400" dirty="0" smtClean="0"/>
              <a:t>Председника, његовог заменика и чланове именује Директор здравствене установе, а на предлог Стручног Савета те установе, на период од две год.</a:t>
            </a:r>
          </a:p>
          <a:p>
            <a:pPr eaLnBrk="1" hangingPunct="1">
              <a:lnSpc>
                <a:spcPct val="90000"/>
              </a:lnSpc>
            </a:pPr>
            <a:r>
              <a:rPr lang="sr-Cyrl-CS" sz="2400" dirty="0" smtClean="0"/>
              <a:t>Сваки од чланова мора пристати да се објаве његово (њено) име, занимање и послодавац, као и да се забележи и објави било каква материјална надокнада за рад у Етичком одбору, ако се то затражи</a:t>
            </a:r>
          </a:p>
          <a:p>
            <a:pPr eaLnBrk="1" hangingPunct="1">
              <a:lnSpc>
                <a:spcPct val="90000"/>
              </a:lnSpc>
            </a:pPr>
            <a:r>
              <a:rPr lang="sr-Cyrl-CS" sz="2400" dirty="0" smtClean="0"/>
              <a:t>Чланови и секретар одбора потписују уговор којим се обавезују да ће чувати као тајну све што сазнају у вези са апликацијама за клиничке студије</a:t>
            </a:r>
          </a:p>
          <a:p>
            <a:pPr eaLnBrk="1" hangingPunct="1">
              <a:lnSpc>
                <a:spcPct val="90000"/>
              </a:lnSpc>
            </a:pPr>
            <a:r>
              <a:rPr lang="sr-Cyrl-CS" sz="2400" dirty="0" smtClean="0"/>
              <a:t>Сваки члан мора проћи иницијалну едукацију о ДКП и Хелсиншкој декларацији</a:t>
            </a:r>
            <a:endParaRPr lang="en-US"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Подношење захтева и седнице Етичког одбора</a:t>
            </a:r>
            <a:endParaRPr lang="en-US" dirty="0"/>
          </a:p>
        </p:txBody>
      </p:sp>
      <p:sp>
        <p:nvSpPr>
          <p:cNvPr id="3" name="Content Placeholder 2"/>
          <p:cNvSpPr>
            <a:spLocks noGrp="1"/>
          </p:cNvSpPr>
          <p:nvPr>
            <p:ph idx="1"/>
          </p:nvPr>
        </p:nvSpPr>
        <p:spPr/>
        <p:txBody>
          <a:bodyPr/>
          <a:lstStyle/>
          <a:p>
            <a:r>
              <a:rPr lang="x-none" sz="2000" dirty="0" smtClean="0"/>
              <a:t>Пријава се подноси преко писарнице и аутоматски ће бити прослеђена секретару Етичког одбора</a:t>
            </a:r>
          </a:p>
          <a:p>
            <a:r>
              <a:rPr lang="x-none" sz="2000" dirty="0" smtClean="0"/>
              <a:t>Потписан и датиран захтев (предлог) истраживања подноси главни истраживач, који мора бити лекар запослен у установи где планирано да се истраживање спроведе</a:t>
            </a:r>
          </a:p>
          <a:p>
            <a:r>
              <a:rPr lang="x-none" sz="2000" dirty="0" smtClean="0"/>
              <a:t>Седнице се одржавају се најмање једном месечно</a:t>
            </a:r>
          </a:p>
          <a:p>
            <a:r>
              <a:rPr lang="x-none" sz="2000" dirty="0" smtClean="0"/>
              <a:t>На седници не сме да дискутује и гласа члан који је у сукобу интереса</a:t>
            </a:r>
          </a:p>
          <a:p>
            <a:pPr eaLnBrk="1" hangingPunct="1"/>
            <a:r>
              <a:rPr lang="x-none" sz="2000" dirty="0" smtClean="0"/>
              <a:t>У</a:t>
            </a:r>
            <a:r>
              <a:rPr lang="en-US" sz="2000" dirty="0" smtClean="0"/>
              <a:t> </a:t>
            </a:r>
            <a:r>
              <a:rPr lang="en-US" sz="2000" dirty="0" err="1" smtClean="0"/>
              <a:t>одлуци</a:t>
            </a:r>
            <a:r>
              <a:rPr lang="en-US" sz="2000" dirty="0" smtClean="0"/>
              <a:t> </a:t>
            </a:r>
            <a:r>
              <a:rPr lang="x-none" sz="2000" dirty="0" smtClean="0"/>
              <a:t>која мора бити образложена, </a:t>
            </a:r>
            <a:r>
              <a:rPr lang="en-US" sz="2000" dirty="0" err="1" smtClean="0"/>
              <a:t>треба</a:t>
            </a:r>
            <a:r>
              <a:rPr lang="en-US" sz="2000" dirty="0" smtClean="0"/>
              <a:t> </a:t>
            </a:r>
            <a:r>
              <a:rPr lang="en-US" sz="2000" dirty="0" err="1" smtClean="0"/>
              <a:t>да</a:t>
            </a:r>
            <a:r>
              <a:rPr lang="en-US" sz="2000" dirty="0" smtClean="0"/>
              <a:t> </a:t>
            </a:r>
            <a:r>
              <a:rPr lang="en-US" sz="2000" dirty="0" err="1" smtClean="0"/>
              <a:t>буду</a:t>
            </a:r>
            <a:r>
              <a:rPr lang="en-US" sz="2000" dirty="0" smtClean="0"/>
              <a:t> </a:t>
            </a:r>
            <a:r>
              <a:rPr lang="en-US" sz="2000" dirty="0" err="1" smtClean="0"/>
              <a:t>наведени</a:t>
            </a:r>
            <a:r>
              <a:rPr lang="en-US" sz="2000" dirty="0" smtClean="0"/>
              <a:t> и </a:t>
            </a:r>
            <a:r>
              <a:rPr lang="en-US" sz="2000" dirty="0" err="1" smtClean="0"/>
              <a:t>чланови</a:t>
            </a:r>
            <a:r>
              <a:rPr lang="en-US" sz="2000" dirty="0" smtClean="0"/>
              <a:t> </a:t>
            </a:r>
            <a:r>
              <a:rPr lang="en-US" sz="2000" dirty="0" err="1" smtClean="0"/>
              <a:t>Етичког</a:t>
            </a:r>
            <a:r>
              <a:rPr lang="en-US" sz="2000" dirty="0" smtClean="0"/>
              <a:t> </a:t>
            </a:r>
            <a:r>
              <a:rPr lang="en-US" sz="2000" dirty="0" err="1" smtClean="0"/>
              <a:t>одбора</a:t>
            </a:r>
            <a:r>
              <a:rPr lang="x-none" sz="2000" dirty="0" smtClean="0"/>
              <a:t> присутни на седници и да се назначи </a:t>
            </a:r>
            <a:r>
              <a:rPr lang="en-US" sz="2000" dirty="0" err="1" smtClean="0"/>
              <a:t>како</a:t>
            </a:r>
            <a:r>
              <a:rPr lang="en-US" sz="2000" dirty="0" smtClean="0"/>
              <a:t> </a:t>
            </a:r>
            <a:r>
              <a:rPr lang="en-US" sz="2000" dirty="0" err="1" smtClean="0"/>
              <a:t>је</a:t>
            </a:r>
            <a:r>
              <a:rPr lang="en-US" sz="2000" dirty="0" smtClean="0"/>
              <a:t> </a:t>
            </a:r>
            <a:r>
              <a:rPr lang="en-US" sz="2000" dirty="0" err="1" smtClean="0"/>
              <a:t>ко</a:t>
            </a:r>
            <a:r>
              <a:rPr lang="en-US" sz="2000" dirty="0" smtClean="0"/>
              <a:t> </a:t>
            </a:r>
            <a:r>
              <a:rPr lang="en-US" sz="2000" dirty="0" err="1" smtClean="0"/>
              <a:t>од</a:t>
            </a:r>
            <a:r>
              <a:rPr lang="en-US" sz="2000" dirty="0" smtClean="0"/>
              <a:t> </a:t>
            </a:r>
            <a:r>
              <a:rPr lang="en-US" sz="2000" dirty="0" err="1" smtClean="0"/>
              <a:t>њих</a:t>
            </a:r>
            <a:r>
              <a:rPr lang="en-US" sz="2000" dirty="0" smtClean="0"/>
              <a:t> </a:t>
            </a:r>
            <a:r>
              <a:rPr lang="en-US" sz="2000" dirty="0" err="1" smtClean="0"/>
              <a:t>гласао</a:t>
            </a:r>
            <a:endParaRPr lang="x-none" sz="2000" dirty="0" smtClean="0"/>
          </a:p>
          <a:p>
            <a:pPr eaLnBrk="1" hangingPunct="1"/>
            <a:r>
              <a:rPr lang="x-none" sz="2000" dirty="0" smtClean="0"/>
              <a:t>Негативна одлука захтева детаљније образложење</a:t>
            </a:r>
            <a:endParaRPr lang="en-US" sz="2000"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dirty="0" smtClean="0"/>
              <a:t>Када може да се одобри клиничка студија</a:t>
            </a:r>
            <a:endParaRPr lang="en-US" dirty="0"/>
          </a:p>
        </p:txBody>
      </p:sp>
      <p:sp>
        <p:nvSpPr>
          <p:cNvPr id="3" name="Content Placeholder 2"/>
          <p:cNvSpPr>
            <a:spLocks noGrp="1"/>
          </p:cNvSpPr>
          <p:nvPr>
            <p:ph idx="1"/>
          </p:nvPr>
        </p:nvSpPr>
        <p:spPr/>
        <p:txBody>
          <a:bodyPr/>
          <a:lstStyle/>
          <a:p>
            <a:pPr marL="609600" indent="-609600" eaLnBrk="1" hangingPunct="1"/>
            <a:r>
              <a:rPr lang="sr-Cyrl-CS" sz="2800" dirty="0" smtClean="0"/>
              <a:t>Корист третмана који се испитује превазилази могући ризик по испитанике</a:t>
            </a:r>
          </a:p>
          <a:p>
            <a:pPr marL="609600" indent="-609600" eaLnBrk="1" hangingPunct="1"/>
            <a:r>
              <a:rPr lang="sr-Cyrl-CS" sz="2800" dirty="0" smtClean="0"/>
              <a:t>Студијским процедурама загарантована је заштита психофизичког интегритета и приватности (личних података) испитаника</a:t>
            </a:r>
          </a:p>
          <a:p>
            <a:pPr marL="609600" indent="-609600" eaLnBrk="1" hangingPunct="1"/>
            <a:r>
              <a:rPr lang="sr-Cyrl-CS" sz="2800" dirty="0" smtClean="0"/>
              <a:t>Одговарајућа информација за пацијенте и формулар информисаног пристанка – за проспективне, али не и ретроспективне студије студије</a:t>
            </a:r>
            <a:endParaRPr lang="en-US" sz="2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dirty="0" smtClean="0"/>
              <a:t>Када може да се одобри клиничка студија</a:t>
            </a:r>
            <a:endParaRPr lang="en-US" dirty="0"/>
          </a:p>
        </p:txBody>
      </p:sp>
      <p:sp>
        <p:nvSpPr>
          <p:cNvPr id="3" name="Content Placeholder 2"/>
          <p:cNvSpPr>
            <a:spLocks noGrp="1"/>
          </p:cNvSpPr>
          <p:nvPr>
            <p:ph idx="1"/>
          </p:nvPr>
        </p:nvSpPr>
        <p:spPr/>
        <p:txBody>
          <a:bodyPr/>
          <a:lstStyle/>
          <a:p>
            <a:pPr marL="609600" indent="-609600" eaLnBrk="1" hangingPunct="1">
              <a:lnSpc>
                <a:spcPct val="90000"/>
              </a:lnSpc>
            </a:pPr>
            <a:r>
              <a:rPr lang="sr-Cyrl-CS" sz="2800" dirty="0" smtClean="0"/>
              <a:t>Стручна и научна компетентност чланова истраживачког тима</a:t>
            </a:r>
          </a:p>
          <a:p>
            <a:pPr marL="609600" indent="-609600" eaLnBrk="1" hangingPunct="1">
              <a:lnSpc>
                <a:spcPct val="90000"/>
              </a:lnSpc>
            </a:pPr>
            <a:r>
              <a:rPr lang="sr-Cyrl-CS" sz="2800" dirty="0" smtClean="0"/>
              <a:t>Одговарајуће опремљено место истраживања – за интервенцијске студије</a:t>
            </a:r>
          </a:p>
          <a:p>
            <a:pPr marL="609600" indent="-609600" eaLnBrk="1" hangingPunct="1">
              <a:lnSpc>
                <a:spcPct val="90000"/>
              </a:lnSpc>
            </a:pPr>
            <a:r>
              <a:rPr lang="sr-Cyrl-CS" sz="2800" dirty="0" smtClean="0"/>
              <a:t>Испитаници су осигурани од евентуалне штете, тј. предвиђена је надокнада за претрпљену повреду -  за интервенцијске студије </a:t>
            </a:r>
          </a:p>
          <a:p>
            <a:endParaRPr lang="en-US" sz="2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Која документација се обавезно подноси Етичком одбору</a:t>
            </a:r>
            <a:endParaRPr lang="en-US" dirty="0"/>
          </a:p>
        </p:txBody>
      </p:sp>
      <p:sp>
        <p:nvSpPr>
          <p:cNvPr id="3" name="Content Placeholder 2"/>
          <p:cNvSpPr>
            <a:spLocks noGrp="1"/>
          </p:cNvSpPr>
          <p:nvPr>
            <p:ph idx="1"/>
          </p:nvPr>
        </p:nvSpPr>
        <p:spPr/>
        <p:txBody>
          <a:bodyPr/>
          <a:lstStyle/>
          <a:p>
            <a:pPr>
              <a:lnSpc>
                <a:spcPct val="90000"/>
              </a:lnSpc>
            </a:pPr>
            <a:r>
              <a:rPr lang="sr-Cyrl-CS" sz="2400" dirty="0" smtClean="0">
                <a:cs typeface="Times New Roman" pitchFamily="18" charset="0"/>
              </a:rPr>
              <a:t>Генералије подносиоца захтева (име</a:t>
            </a:r>
            <a:r>
              <a:rPr lang="en-US" sz="2400" dirty="0" smtClean="0">
                <a:cs typeface="Times New Roman" pitchFamily="18" charset="0"/>
              </a:rPr>
              <a:t> </a:t>
            </a:r>
            <a:r>
              <a:rPr lang="sr-Cyrl-CS" sz="2400" dirty="0" smtClean="0">
                <a:cs typeface="Times New Roman" pitchFamily="18" charset="0"/>
              </a:rPr>
              <a:t>и</a:t>
            </a:r>
            <a:r>
              <a:rPr lang="en-US" sz="2400" dirty="0" smtClean="0">
                <a:cs typeface="Times New Roman" pitchFamily="18" charset="0"/>
              </a:rPr>
              <a:t> </a:t>
            </a:r>
            <a:r>
              <a:rPr lang="sr-Cyrl-CS" sz="2400" dirty="0" smtClean="0">
                <a:cs typeface="Times New Roman" pitchFamily="18" charset="0"/>
              </a:rPr>
              <a:t>адреса)</a:t>
            </a:r>
            <a:endParaRPr lang="en-US" sz="2400" dirty="0" smtClean="0">
              <a:cs typeface="Times New Roman" pitchFamily="18" charset="0"/>
            </a:endParaRPr>
          </a:p>
          <a:p>
            <a:pPr>
              <a:lnSpc>
                <a:spcPct val="90000"/>
              </a:lnSpc>
            </a:pPr>
            <a:r>
              <a:rPr lang="sr-Cyrl-CS" sz="2400" dirty="0" smtClean="0">
                <a:cs typeface="Times New Roman" pitchFamily="18" charset="0"/>
              </a:rPr>
              <a:t>Формулар</a:t>
            </a:r>
            <a:r>
              <a:rPr lang="en-US" sz="2400" dirty="0" smtClean="0">
                <a:cs typeface="Times New Roman" pitchFamily="18" charset="0"/>
              </a:rPr>
              <a:t> </a:t>
            </a:r>
            <a:r>
              <a:rPr lang="sr-Cyrl-CS" sz="2400" dirty="0" smtClean="0">
                <a:cs typeface="Times New Roman" pitchFamily="18" charset="0"/>
              </a:rPr>
              <a:t>за</a:t>
            </a:r>
            <a:r>
              <a:rPr lang="en-US" sz="2400" dirty="0" smtClean="0">
                <a:cs typeface="Times New Roman" pitchFamily="18" charset="0"/>
              </a:rPr>
              <a:t> </a:t>
            </a:r>
            <a:r>
              <a:rPr lang="sr-Cyrl-CS" sz="2400" dirty="0" smtClean="0">
                <a:cs typeface="Times New Roman" pitchFamily="18" charset="0"/>
              </a:rPr>
              <a:t>захтев (потписан и датиран)</a:t>
            </a:r>
            <a:endParaRPr lang="en-US" sz="2400" dirty="0" smtClean="0">
              <a:cs typeface="Times New Roman" pitchFamily="18" charset="0"/>
            </a:endParaRPr>
          </a:p>
          <a:p>
            <a:pPr>
              <a:lnSpc>
                <a:spcPct val="90000"/>
              </a:lnSpc>
            </a:pPr>
            <a:r>
              <a:rPr lang="sr-Cyrl-CS" sz="2400" dirty="0" smtClean="0">
                <a:cs typeface="Times New Roman" pitchFamily="18" charset="0"/>
              </a:rPr>
              <a:t>Протокол</a:t>
            </a:r>
            <a:r>
              <a:rPr lang="en-US" sz="2400" dirty="0" smtClean="0">
                <a:cs typeface="Times New Roman" pitchFamily="18" charset="0"/>
              </a:rPr>
              <a:t> </a:t>
            </a:r>
            <a:r>
              <a:rPr lang="sr-Cyrl-CS" sz="2400" dirty="0" smtClean="0">
                <a:cs typeface="Times New Roman" pitchFamily="18" charset="0"/>
              </a:rPr>
              <a:t>клиничке</a:t>
            </a:r>
            <a:r>
              <a:rPr lang="en-US" sz="2400" dirty="0" smtClean="0">
                <a:cs typeface="Times New Roman" pitchFamily="18" charset="0"/>
              </a:rPr>
              <a:t> </a:t>
            </a:r>
            <a:r>
              <a:rPr lang="sr-Cyrl-CS" sz="2400" dirty="0" smtClean="0">
                <a:cs typeface="Times New Roman" pitchFamily="18" charset="0"/>
              </a:rPr>
              <a:t>студије</a:t>
            </a:r>
            <a:r>
              <a:rPr lang="x-none" sz="2400" dirty="0" smtClean="0">
                <a:cs typeface="Times New Roman" pitchFamily="18" charset="0"/>
              </a:rPr>
              <a:t> (детаљан план истраживања)</a:t>
            </a:r>
            <a:endParaRPr lang="en-US" sz="2400" dirty="0" smtClean="0">
              <a:cs typeface="Times New Roman" pitchFamily="18" charset="0"/>
            </a:endParaRPr>
          </a:p>
          <a:p>
            <a:pPr>
              <a:lnSpc>
                <a:spcPct val="90000"/>
              </a:lnSpc>
            </a:pPr>
            <a:r>
              <a:rPr lang="sr-Cyrl-CS" sz="2400" dirty="0" smtClean="0">
                <a:cs typeface="Times New Roman" pitchFamily="18" charset="0"/>
              </a:rPr>
              <a:t>Сажетак</a:t>
            </a:r>
            <a:r>
              <a:rPr lang="en-US" sz="2400" dirty="0" smtClean="0">
                <a:cs typeface="Times New Roman" pitchFamily="18" charset="0"/>
              </a:rPr>
              <a:t> </a:t>
            </a:r>
            <a:r>
              <a:rPr lang="sr-Cyrl-CS" sz="2400" dirty="0" smtClean="0">
                <a:cs typeface="Times New Roman" pitchFamily="18" charset="0"/>
              </a:rPr>
              <a:t>протокола</a:t>
            </a:r>
            <a:endParaRPr lang="en-US" sz="2400" dirty="0" smtClean="0">
              <a:cs typeface="Times New Roman" pitchFamily="18" charset="0"/>
            </a:endParaRPr>
          </a:p>
          <a:p>
            <a:pPr>
              <a:lnSpc>
                <a:spcPct val="90000"/>
              </a:lnSpc>
            </a:pPr>
            <a:r>
              <a:rPr lang="sr-Cyrl-CS" sz="2400" dirty="0" smtClean="0">
                <a:cs typeface="Times New Roman" pitchFamily="18" charset="0"/>
              </a:rPr>
              <a:t>Изјаву</a:t>
            </a:r>
            <a:r>
              <a:rPr lang="en-US" sz="2400" dirty="0" smtClean="0">
                <a:cs typeface="Times New Roman" pitchFamily="18" charset="0"/>
              </a:rPr>
              <a:t> </a:t>
            </a:r>
            <a:r>
              <a:rPr lang="sr-Cyrl-CS" sz="2400" dirty="0" smtClean="0">
                <a:cs typeface="Times New Roman" pitchFamily="18" charset="0"/>
              </a:rPr>
              <a:t>о</a:t>
            </a:r>
            <a:r>
              <a:rPr lang="en-US" sz="2400" dirty="0" smtClean="0">
                <a:cs typeface="Times New Roman" pitchFamily="18" charset="0"/>
              </a:rPr>
              <a:t> </a:t>
            </a:r>
            <a:r>
              <a:rPr lang="sr-Cyrl-CS" sz="2400" dirty="0" smtClean="0">
                <a:cs typeface="Times New Roman" pitchFamily="18" charset="0"/>
              </a:rPr>
              <a:t>етичким</a:t>
            </a:r>
            <a:r>
              <a:rPr lang="en-US" sz="2400" dirty="0" smtClean="0">
                <a:cs typeface="Times New Roman" pitchFamily="18" charset="0"/>
              </a:rPr>
              <a:t> </a:t>
            </a:r>
            <a:r>
              <a:rPr lang="sr-Cyrl-CS" sz="2400" dirty="0" smtClean="0">
                <a:cs typeface="Times New Roman" pitchFamily="18" charset="0"/>
              </a:rPr>
              <a:t>документима</a:t>
            </a:r>
            <a:r>
              <a:rPr lang="en-US" sz="2400" dirty="0" smtClean="0">
                <a:cs typeface="Times New Roman" pitchFamily="18" charset="0"/>
              </a:rPr>
              <a:t> </a:t>
            </a:r>
            <a:r>
              <a:rPr lang="sr-Cyrl-CS" sz="2400" dirty="0" smtClean="0">
                <a:cs typeface="Times New Roman" pitchFamily="18" charset="0"/>
              </a:rPr>
              <a:t>којих</a:t>
            </a:r>
            <a:r>
              <a:rPr lang="en-US" sz="2400" dirty="0" smtClean="0">
                <a:cs typeface="Times New Roman" pitchFamily="18" charset="0"/>
              </a:rPr>
              <a:t> </a:t>
            </a:r>
            <a:r>
              <a:rPr lang="sr-Cyrl-CS" sz="2400" dirty="0" smtClean="0">
                <a:cs typeface="Times New Roman" pitchFamily="18" charset="0"/>
              </a:rPr>
              <a:t>се</a:t>
            </a:r>
            <a:r>
              <a:rPr lang="en-US" sz="2400" dirty="0" smtClean="0">
                <a:cs typeface="Times New Roman" pitchFamily="18" charset="0"/>
              </a:rPr>
              <a:t> </a:t>
            </a:r>
            <a:r>
              <a:rPr lang="sr-Cyrl-CS" sz="2400" dirty="0" smtClean="0">
                <a:cs typeface="Times New Roman" pitchFamily="18" charset="0"/>
              </a:rPr>
              <a:t>протокол</a:t>
            </a:r>
            <a:r>
              <a:rPr lang="en-US" sz="2400" dirty="0" smtClean="0">
                <a:cs typeface="Times New Roman" pitchFamily="18" charset="0"/>
              </a:rPr>
              <a:t> </a:t>
            </a:r>
            <a:r>
              <a:rPr lang="sr-Cyrl-CS" sz="2400" dirty="0" smtClean="0">
                <a:cs typeface="Times New Roman" pitchFamily="18" charset="0"/>
              </a:rPr>
              <a:t>придржава</a:t>
            </a:r>
            <a:endParaRPr lang="en-US" sz="2400" dirty="0" smtClean="0">
              <a:cs typeface="Times New Roman" pitchFamily="18" charset="0"/>
            </a:endParaRPr>
          </a:p>
          <a:p>
            <a:pPr>
              <a:lnSpc>
                <a:spcPct val="90000"/>
              </a:lnSpc>
            </a:pPr>
            <a:r>
              <a:rPr lang="sr-Cyrl-CS" sz="2400" dirty="0" smtClean="0">
                <a:cs typeface="Times New Roman" pitchFamily="18" charset="0"/>
              </a:rPr>
              <a:t>Тест листе (</a:t>
            </a:r>
            <a:r>
              <a:rPr lang="x-none" sz="2400" i="1" dirty="0" smtClean="0">
                <a:cs typeface="Times New Roman" pitchFamily="18" charset="0"/>
              </a:rPr>
              <a:t>Case Report Form</a:t>
            </a:r>
            <a:r>
              <a:rPr lang="x-none" sz="2400" dirty="0" smtClean="0">
                <a:cs typeface="Times New Roman" pitchFamily="18" charset="0"/>
              </a:rPr>
              <a:t>)</a:t>
            </a:r>
            <a:endParaRPr lang="en-US" sz="2400" dirty="0" smtClean="0">
              <a:cs typeface="Times New Roman" pitchFamily="18" charset="0"/>
            </a:endParaRPr>
          </a:p>
          <a:p>
            <a:pPr>
              <a:lnSpc>
                <a:spcPct val="90000"/>
              </a:lnSpc>
            </a:pPr>
            <a:r>
              <a:rPr lang="sr-Cyrl-CS" sz="2400" dirty="0" smtClean="0">
                <a:cs typeface="Times New Roman" pitchFamily="18" charset="0"/>
              </a:rPr>
              <a:t>Брошура за истраживача/Сажетак карактеристика лека</a:t>
            </a:r>
            <a:endParaRPr lang="en-US" sz="2400" dirty="0" smtClean="0">
              <a:cs typeface="Times New Roman" pitchFamily="18" charset="0"/>
            </a:endParaRPr>
          </a:p>
          <a:p>
            <a:pPr>
              <a:lnSpc>
                <a:spcPct val="90000"/>
              </a:lnSpc>
            </a:pPr>
            <a:r>
              <a:rPr lang="sr-Cyrl-CS" sz="2400" dirty="0" smtClean="0">
                <a:cs typeface="Times New Roman" pitchFamily="18" charset="0"/>
              </a:rPr>
              <a:t>Биографија</a:t>
            </a:r>
            <a:r>
              <a:rPr lang="en-US" sz="2400" dirty="0" smtClean="0">
                <a:cs typeface="Times New Roman" pitchFamily="18" charset="0"/>
              </a:rPr>
              <a:t> </a:t>
            </a:r>
            <a:r>
              <a:rPr lang="sr-Cyrl-CS" sz="2400" dirty="0" smtClean="0">
                <a:cs typeface="Times New Roman" pitchFamily="18" charset="0"/>
              </a:rPr>
              <a:t>истраживача</a:t>
            </a:r>
            <a:r>
              <a:rPr lang="en-US" sz="2400" dirty="0" smtClean="0">
                <a:cs typeface="Times New Roman" pitchFamily="18" charset="0"/>
              </a:rPr>
              <a:t> (</a:t>
            </a:r>
            <a:r>
              <a:rPr lang="sr-Cyrl-CS" sz="2400" dirty="0" smtClean="0">
                <a:cs typeface="Times New Roman" pitchFamily="18" charset="0"/>
              </a:rPr>
              <a:t>датирана</a:t>
            </a:r>
            <a:r>
              <a:rPr lang="en-US" sz="2400" dirty="0" smtClean="0">
                <a:cs typeface="Times New Roman" pitchFamily="18" charset="0"/>
              </a:rPr>
              <a:t> </a:t>
            </a:r>
            <a:r>
              <a:rPr lang="sr-Cyrl-CS" sz="2400" dirty="0" smtClean="0">
                <a:cs typeface="Times New Roman" pitchFamily="18" charset="0"/>
              </a:rPr>
              <a:t>и</a:t>
            </a:r>
            <a:r>
              <a:rPr lang="en-US" sz="2400" dirty="0" smtClean="0">
                <a:cs typeface="Times New Roman" pitchFamily="18" charset="0"/>
              </a:rPr>
              <a:t> </a:t>
            </a:r>
            <a:r>
              <a:rPr lang="sr-Cyrl-CS" sz="2400" dirty="0" smtClean="0">
                <a:cs typeface="Times New Roman" pitchFamily="18" charset="0"/>
              </a:rPr>
              <a:t>потписана</a:t>
            </a:r>
            <a:r>
              <a:rPr lang="en-US" sz="2400" dirty="0" smtClean="0">
                <a:cs typeface="Times New Roman" pitchFamily="18" charset="0"/>
              </a:rPr>
              <a:t>)</a:t>
            </a:r>
            <a:endParaRPr lang="en-US" sz="2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Која документација се обавезно подноси Етичком одбору</a:t>
            </a:r>
            <a:endParaRPr lang="en-US" dirty="0"/>
          </a:p>
        </p:txBody>
      </p:sp>
      <p:sp>
        <p:nvSpPr>
          <p:cNvPr id="3" name="Content Placeholder 2"/>
          <p:cNvSpPr>
            <a:spLocks noGrp="1"/>
          </p:cNvSpPr>
          <p:nvPr>
            <p:ph idx="1"/>
          </p:nvPr>
        </p:nvSpPr>
        <p:spPr/>
        <p:txBody>
          <a:bodyPr/>
          <a:lstStyle/>
          <a:p>
            <a:r>
              <a:rPr lang="sr-Cyrl-CS" sz="2400" dirty="0" smtClean="0">
                <a:cs typeface="Times New Roman" pitchFamily="18" charset="0"/>
              </a:rPr>
              <a:t>Материјал</a:t>
            </a:r>
            <a:r>
              <a:rPr lang="en-US" sz="2400" dirty="0" smtClean="0">
                <a:cs typeface="Times New Roman" pitchFamily="18" charset="0"/>
              </a:rPr>
              <a:t> </a:t>
            </a:r>
            <a:r>
              <a:rPr lang="sr-Cyrl-CS" sz="2400" dirty="0" smtClean="0">
                <a:cs typeface="Times New Roman" pitchFamily="18" charset="0"/>
              </a:rPr>
              <a:t>за</a:t>
            </a:r>
            <a:r>
              <a:rPr lang="en-US" sz="2400" dirty="0" smtClean="0">
                <a:cs typeface="Times New Roman" pitchFamily="18" charset="0"/>
              </a:rPr>
              <a:t> </a:t>
            </a:r>
            <a:r>
              <a:rPr lang="sr-Cyrl-CS" sz="2400" dirty="0" smtClean="0">
                <a:cs typeface="Times New Roman" pitchFamily="18" charset="0"/>
              </a:rPr>
              <a:t>регрутовање</a:t>
            </a:r>
            <a:r>
              <a:rPr lang="en-US" sz="2400" dirty="0" smtClean="0">
                <a:cs typeface="Times New Roman" pitchFamily="18" charset="0"/>
              </a:rPr>
              <a:t> </a:t>
            </a:r>
            <a:r>
              <a:rPr lang="sr-Cyrl-CS" sz="2400" dirty="0" smtClean="0">
                <a:cs typeface="Times New Roman" pitchFamily="18" charset="0"/>
              </a:rPr>
              <a:t>пацијената</a:t>
            </a:r>
            <a:endParaRPr lang="en-US" sz="2400" dirty="0" smtClean="0">
              <a:cs typeface="Times New Roman" pitchFamily="18" charset="0"/>
            </a:endParaRPr>
          </a:p>
          <a:p>
            <a:r>
              <a:rPr lang="sr-Cyrl-CS" sz="2400" dirty="0" smtClean="0">
                <a:cs typeface="Times New Roman" pitchFamily="18" charset="0"/>
              </a:rPr>
              <a:t>Опис</a:t>
            </a:r>
            <a:r>
              <a:rPr lang="en-US" sz="2400" dirty="0" smtClean="0">
                <a:cs typeface="Times New Roman" pitchFamily="18" charset="0"/>
              </a:rPr>
              <a:t> </a:t>
            </a:r>
            <a:r>
              <a:rPr lang="sr-Cyrl-CS" sz="2400" dirty="0" smtClean="0">
                <a:cs typeface="Times New Roman" pitchFamily="18" charset="0"/>
              </a:rPr>
              <a:t>начина</a:t>
            </a:r>
            <a:r>
              <a:rPr lang="en-US" sz="2400" dirty="0" smtClean="0">
                <a:cs typeface="Times New Roman" pitchFamily="18" charset="0"/>
              </a:rPr>
              <a:t> </a:t>
            </a:r>
            <a:r>
              <a:rPr lang="sr-Cyrl-CS" sz="2400" dirty="0" smtClean="0">
                <a:cs typeface="Times New Roman" pitchFamily="18" charset="0"/>
              </a:rPr>
              <a:t>на</a:t>
            </a:r>
            <a:r>
              <a:rPr lang="en-US" sz="2400" dirty="0" smtClean="0">
                <a:cs typeface="Times New Roman" pitchFamily="18" charset="0"/>
              </a:rPr>
              <a:t> </a:t>
            </a:r>
            <a:r>
              <a:rPr lang="sr-Cyrl-CS" sz="2400" dirty="0" smtClean="0">
                <a:cs typeface="Times New Roman" pitchFamily="18" charset="0"/>
              </a:rPr>
              <a:t>који</a:t>
            </a:r>
            <a:r>
              <a:rPr lang="en-US" sz="2400" dirty="0" smtClean="0">
                <a:cs typeface="Times New Roman" pitchFamily="18" charset="0"/>
              </a:rPr>
              <a:t> </a:t>
            </a:r>
            <a:r>
              <a:rPr lang="sr-Cyrl-CS" sz="2400" dirty="0" smtClean="0">
                <a:cs typeface="Times New Roman" pitchFamily="18" charset="0"/>
              </a:rPr>
              <a:t>ће</a:t>
            </a:r>
            <a:r>
              <a:rPr lang="en-US" sz="2400" dirty="0" smtClean="0">
                <a:cs typeface="Times New Roman" pitchFamily="18" charset="0"/>
              </a:rPr>
              <a:t> </a:t>
            </a:r>
            <a:r>
              <a:rPr lang="sr-Cyrl-CS" sz="2400" dirty="0" smtClean="0">
                <a:cs typeface="Times New Roman" pitchFamily="18" charset="0"/>
              </a:rPr>
              <a:t>се</a:t>
            </a:r>
            <a:r>
              <a:rPr lang="en-US" sz="2400" dirty="0" smtClean="0">
                <a:cs typeface="Times New Roman" pitchFamily="18" charset="0"/>
              </a:rPr>
              <a:t> </a:t>
            </a:r>
            <a:r>
              <a:rPr lang="sr-Cyrl-CS" sz="2400" dirty="0" smtClean="0">
                <a:cs typeface="Times New Roman" pitchFamily="18" charset="0"/>
              </a:rPr>
              <a:t>од</a:t>
            </a:r>
            <a:r>
              <a:rPr lang="en-US" sz="2400" dirty="0" smtClean="0">
                <a:cs typeface="Times New Roman" pitchFamily="18" charset="0"/>
              </a:rPr>
              <a:t> </a:t>
            </a:r>
            <a:r>
              <a:rPr lang="sr-Cyrl-CS" sz="2400" dirty="0" smtClean="0">
                <a:cs typeface="Times New Roman" pitchFamily="18" charset="0"/>
              </a:rPr>
              <a:t>пацијената</a:t>
            </a:r>
            <a:r>
              <a:rPr lang="en-US" sz="2400" dirty="0" smtClean="0">
                <a:cs typeface="Times New Roman" pitchFamily="18" charset="0"/>
              </a:rPr>
              <a:t> </a:t>
            </a:r>
            <a:r>
              <a:rPr lang="sr-Cyrl-CS" sz="2400" dirty="0" smtClean="0">
                <a:cs typeface="Times New Roman" pitchFamily="18" charset="0"/>
              </a:rPr>
              <a:t>добити</a:t>
            </a:r>
            <a:r>
              <a:rPr lang="en-US" sz="2400" dirty="0" smtClean="0">
                <a:cs typeface="Times New Roman" pitchFamily="18" charset="0"/>
              </a:rPr>
              <a:t> </a:t>
            </a:r>
            <a:r>
              <a:rPr lang="sr-Cyrl-CS" sz="2400" dirty="0" smtClean="0">
                <a:cs typeface="Times New Roman" pitchFamily="18" charset="0"/>
              </a:rPr>
              <a:t>пристанак</a:t>
            </a:r>
            <a:endParaRPr lang="en-US" sz="2400" dirty="0" smtClean="0">
              <a:cs typeface="Times New Roman" pitchFamily="18" charset="0"/>
            </a:endParaRPr>
          </a:p>
          <a:p>
            <a:r>
              <a:rPr lang="sr-Cyrl-CS" sz="2400" dirty="0" smtClean="0">
                <a:cs typeface="Times New Roman" pitchFamily="18" charset="0"/>
              </a:rPr>
              <a:t>Информација</a:t>
            </a:r>
            <a:r>
              <a:rPr lang="en-US" sz="2400" dirty="0" smtClean="0">
                <a:cs typeface="Times New Roman" pitchFamily="18" charset="0"/>
              </a:rPr>
              <a:t> </a:t>
            </a:r>
            <a:r>
              <a:rPr lang="sr-Cyrl-CS" sz="2400" dirty="0" smtClean="0">
                <a:cs typeface="Times New Roman" pitchFamily="18" charset="0"/>
              </a:rPr>
              <a:t>за</a:t>
            </a:r>
            <a:r>
              <a:rPr lang="en-US" sz="2400" dirty="0" smtClean="0">
                <a:cs typeface="Times New Roman" pitchFamily="18" charset="0"/>
              </a:rPr>
              <a:t> </a:t>
            </a:r>
            <a:r>
              <a:rPr lang="sr-Cyrl-CS" sz="2400" dirty="0" smtClean="0">
                <a:cs typeface="Times New Roman" pitchFamily="18" charset="0"/>
              </a:rPr>
              <a:t>пацијенте</a:t>
            </a:r>
            <a:r>
              <a:rPr lang="en-US" sz="2400" dirty="0" smtClean="0">
                <a:cs typeface="Times New Roman" pitchFamily="18" charset="0"/>
              </a:rPr>
              <a:t> </a:t>
            </a:r>
            <a:r>
              <a:rPr lang="sr-Cyrl-CS" sz="2400" dirty="0" smtClean="0">
                <a:cs typeface="Times New Roman" pitchFamily="18" charset="0"/>
              </a:rPr>
              <a:t>на</a:t>
            </a:r>
            <a:r>
              <a:rPr lang="en-US" sz="2400" dirty="0" smtClean="0">
                <a:cs typeface="Times New Roman" pitchFamily="18" charset="0"/>
              </a:rPr>
              <a:t> </a:t>
            </a:r>
            <a:r>
              <a:rPr lang="sr-Cyrl-CS" sz="2400" dirty="0" smtClean="0">
                <a:cs typeface="Times New Roman" pitchFamily="18" charset="0"/>
              </a:rPr>
              <a:t>српском</a:t>
            </a:r>
            <a:r>
              <a:rPr lang="en-US" sz="2400" dirty="0" smtClean="0">
                <a:cs typeface="Times New Roman" pitchFamily="18" charset="0"/>
              </a:rPr>
              <a:t> </a:t>
            </a:r>
            <a:r>
              <a:rPr lang="sr-Cyrl-CS" sz="2400" dirty="0" smtClean="0">
                <a:cs typeface="Times New Roman" pitchFamily="18" charset="0"/>
              </a:rPr>
              <a:t>језику</a:t>
            </a:r>
            <a:endParaRPr lang="en-US" sz="2400" dirty="0" smtClean="0">
              <a:cs typeface="Times New Roman" pitchFamily="18" charset="0"/>
            </a:endParaRPr>
          </a:p>
          <a:p>
            <a:r>
              <a:rPr lang="sr-Cyrl-CS" sz="2400" dirty="0" smtClean="0">
                <a:cs typeface="Times New Roman" pitchFamily="18" charset="0"/>
              </a:rPr>
              <a:t>Формулар</a:t>
            </a:r>
            <a:r>
              <a:rPr lang="en-US" sz="2400" dirty="0" smtClean="0">
                <a:cs typeface="Times New Roman" pitchFamily="18" charset="0"/>
              </a:rPr>
              <a:t> </a:t>
            </a:r>
            <a:r>
              <a:rPr lang="sr-Cyrl-CS" sz="2400" dirty="0" smtClean="0">
                <a:cs typeface="Times New Roman" pitchFamily="18" charset="0"/>
              </a:rPr>
              <a:t>за</a:t>
            </a:r>
            <a:r>
              <a:rPr lang="en-US" sz="2400" dirty="0" smtClean="0">
                <a:cs typeface="Times New Roman" pitchFamily="18" charset="0"/>
              </a:rPr>
              <a:t> </a:t>
            </a:r>
            <a:r>
              <a:rPr lang="sr-Cyrl-CS" sz="2400" dirty="0" smtClean="0">
                <a:cs typeface="Times New Roman" pitchFamily="18" charset="0"/>
              </a:rPr>
              <a:t>пристанак</a:t>
            </a:r>
            <a:r>
              <a:rPr lang="en-US" sz="2400" dirty="0" smtClean="0">
                <a:cs typeface="Times New Roman" pitchFamily="18" charset="0"/>
              </a:rPr>
              <a:t> </a:t>
            </a:r>
            <a:r>
              <a:rPr lang="sr-Cyrl-CS" sz="2400" dirty="0" smtClean="0">
                <a:cs typeface="Times New Roman" pitchFamily="18" charset="0"/>
              </a:rPr>
              <a:t>пацијента</a:t>
            </a:r>
            <a:r>
              <a:rPr lang="en-US" sz="2400" dirty="0" smtClean="0">
                <a:cs typeface="Times New Roman" pitchFamily="18" charset="0"/>
              </a:rPr>
              <a:t> </a:t>
            </a:r>
            <a:r>
              <a:rPr lang="sr-Cyrl-CS" sz="2400" dirty="0" smtClean="0">
                <a:cs typeface="Times New Roman" pitchFamily="18" charset="0"/>
              </a:rPr>
              <a:t>на</a:t>
            </a:r>
            <a:r>
              <a:rPr lang="en-US" sz="2400" dirty="0" smtClean="0">
                <a:cs typeface="Times New Roman" pitchFamily="18" charset="0"/>
              </a:rPr>
              <a:t> </a:t>
            </a:r>
            <a:r>
              <a:rPr lang="sr-Cyrl-CS" sz="2400" dirty="0" smtClean="0">
                <a:cs typeface="Times New Roman" pitchFamily="18" charset="0"/>
              </a:rPr>
              <a:t>српском</a:t>
            </a:r>
            <a:r>
              <a:rPr lang="en-US" sz="2400" dirty="0" smtClean="0">
                <a:cs typeface="Times New Roman" pitchFamily="18" charset="0"/>
              </a:rPr>
              <a:t> </a:t>
            </a:r>
            <a:r>
              <a:rPr lang="sr-Cyrl-CS" sz="2400" dirty="0" smtClean="0">
                <a:cs typeface="Times New Roman" pitchFamily="18" charset="0"/>
              </a:rPr>
              <a:t>језику</a:t>
            </a:r>
            <a:endParaRPr lang="en-US" sz="2400" dirty="0" smtClean="0">
              <a:cs typeface="Times New Roman" pitchFamily="18" charset="0"/>
            </a:endParaRPr>
          </a:p>
          <a:p>
            <a:r>
              <a:rPr lang="sr-Cyrl-CS" sz="2400" dirty="0" smtClean="0">
                <a:cs typeface="Times New Roman" pitchFamily="18" charset="0"/>
              </a:rPr>
              <a:t>Изјава</a:t>
            </a:r>
            <a:r>
              <a:rPr lang="en-US" sz="2400" dirty="0" smtClean="0">
                <a:cs typeface="Times New Roman" pitchFamily="18" charset="0"/>
              </a:rPr>
              <a:t> </a:t>
            </a:r>
            <a:r>
              <a:rPr lang="sr-Cyrl-CS" sz="2400" dirty="0" smtClean="0">
                <a:cs typeface="Times New Roman" pitchFamily="18" charset="0"/>
              </a:rPr>
              <a:t>о</a:t>
            </a:r>
            <a:r>
              <a:rPr lang="en-US" sz="2400" dirty="0" smtClean="0">
                <a:cs typeface="Times New Roman" pitchFamily="18" charset="0"/>
              </a:rPr>
              <a:t> </a:t>
            </a:r>
            <a:r>
              <a:rPr lang="sr-Cyrl-CS" sz="2400" dirty="0" smtClean="0">
                <a:cs typeface="Times New Roman" pitchFamily="18" charset="0"/>
              </a:rPr>
              <a:t>било</a:t>
            </a:r>
            <a:r>
              <a:rPr lang="en-US" sz="2400" dirty="0" smtClean="0">
                <a:cs typeface="Times New Roman" pitchFamily="18" charset="0"/>
              </a:rPr>
              <a:t> </a:t>
            </a:r>
            <a:r>
              <a:rPr lang="sr-Cyrl-CS" sz="2400" dirty="0" smtClean="0">
                <a:cs typeface="Times New Roman" pitchFamily="18" charset="0"/>
              </a:rPr>
              <a:t>ком</a:t>
            </a:r>
            <a:r>
              <a:rPr lang="en-US" sz="2400" dirty="0" smtClean="0">
                <a:cs typeface="Times New Roman" pitchFamily="18" charset="0"/>
              </a:rPr>
              <a:t> </a:t>
            </a:r>
            <a:r>
              <a:rPr lang="sr-Cyrl-CS" sz="2400" dirty="0" smtClean="0">
                <a:cs typeface="Times New Roman" pitchFamily="18" charset="0"/>
              </a:rPr>
              <a:t>облику</a:t>
            </a:r>
            <a:r>
              <a:rPr lang="en-US" sz="2400" dirty="0" smtClean="0">
                <a:cs typeface="Times New Roman" pitchFamily="18" charset="0"/>
              </a:rPr>
              <a:t> </a:t>
            </a:r>
            <a:r>
              <a:rPr lang="sr-Cyrl-CS" sz="2400" dirty="0" smtClean="0">
                <a:cs typeface="Times New Roman" pitchFamily="18" charset="0"/>
              </a:rPr>
              <a:t>надокнаде</a:t>
            </a:r>
            <a:r>
              <a:rPr lang="en-US" sz="2400" dirty="0" smtClean="0">
                <a:cs typeface="Times New Roman" pitchFamily="18" charset="0"/>
              </a:rPr>
              <a:t> </a:t>
            </a:r>
            <a:r>
              <a:rPr lang="sr-Cyrl-CS" sz="2400" dirty="0" smtClean="0">
                <a:cs typeface="Times New Roman" pitchFamily="18" charset="0"/>
              </a:rPr>
              <a:t>пацијентима</a:t>
            </a:r>
            <a:r>
              <a:rPr lang="en-US" sz="2400" dirty="0" smtClean="0">
                <a:cs typeface="Times New Roman" pitchFamily="18" charset="0"/>
              </a:rPr>
              <a:t> </a:t>
            </a:r>
            <a:r>
              <a:rPr lang="sr-Cyrl-CS" sz="2400" dirty="0" smtClean="0">
                <a:cs typeface="Times New Roman" pitchFamily="18" charset="0"/>
              </a:rPr>
              <a:t>за</a:t>
            </a:r>
            <a:r>
              <a:rPr lang="en-US" sz="2400" dirty="0" smtClean="0">
                <a:cs typeface="Times New Roman" pitchFamily="18" charset="0"/>
              </a:rPr>
              <a:t> </a:t>
            </a:r>
            <a:r>
              <a:rPr lang="sr-Cyrl-CS" sz="2400" dirty="0" smtClean="0">
                <a:cs typeface="Times New Roman" pitchFamily="18" charset="0"/>
              </a:rPr>
              <a:t>учешће</a:t>
            </a:r>
            <a:r>
              <a:rPr lang="en-US" sz="2400" dirty="0" smtClean="0">
                <a:cs typeface="Times New Roman" pitchFamily="18" charset="0"/>
              </a:rPr>
              <a:t> </a:t>
            </a:r>
            <a:r>
              <a:rPr lang="sr-Cyrl-CS" sz="2400" dirty="0" smtClean="0">
                <a:cs typeface="Times New Roman" pitchFamily="18" charset="0"/>
              </a:rPr>
              <a:t>у</a:t>
            </a:r>
            <a:r>
              <a:rPr lang="en-US" sz="2400" dirty="0" smtClean="0">
                <a:cs typeface="Times New Roman" pitchFamily="18" charset="0"/>
              </a:rPr>
              <a:t> </a:t>
            </a:r>
            <a:r>
              <a:rPr lang="sr-Cyrl-CS" sz="2400" dirty="0" smtClean="0">
                <a:cs typeface="Times New Roman" pitchFamily="18" charset="0"/>
              </a:rPr>
              <a:t>студији</a:t>
            </a:r>
            <a:endParaRPr lang="en-US" sz="2400" dirty="0" smtClean="0">
              <a:cs typeface="Times New Roman" pitchFamily="18" charset="0"/>
            </a:endParaRPr>
          </a:p>
          <a:p>
            <a:r>
              <a:rPr lang="sr-Cyrl-CS" sz="2400" dirty="0" smtClean="0">
                <a:cs typeface="Times New Roman" pitchFamily="18" charset="0"/>
              </a:rPr>
              <a:t>Изјава</a:t>
            </a:r>
            <a:r>
              <a:rPr lang="en-US" sz="2400" dirty="0" smtClean="0">
                <a:cs typeface="Times New Roman" pitchFamily="18" charset="0"/>
              </a:rPr>
              <a:t> </a:t>
            </a:r>
            <a:r>
              <a:rPr lang="sr-Cyrl-CS" sz="2400" dirty="0" smtClean="0">
                <a:cs typeface="Times New Roman" pitchFamily="18" charset="0"/>
              </a:rPr>
              <a:t>о</a:t>
            </a:r>
            <a:r>
              <a:rPr lang="en-US" sz="2400" dirty="0" smtClean="0">
                <a:cs typeface="Times New Roman" pitchFamily="18" charset="0"/>
              </a:rPr>
              <a:t> </a:t>
            </a:r>
            <a:r>
              <a:rPr lang="sr-Cyrl-CS" sz="2400" dirty="0" smtClean="0">
                <a:cs typeface="Times New Roman" pitchFamily="18" charset="0"/>
              </a:rPr>
              <a:t>начину</a:t>
            </a:r>
            <a:r>
              <a:rPr lang="en-US" sz="2400" dirty="0" smtClean="0">
                <a:cs typeface="Times New Roman" pitchFamily="18" charset="0"/>
              </a:rPr>
              <a:t> </a:t>
            </a:r>
            <a:r>
              <a:rPr lang="sr-Cyrl-CS" sz="2400" dirty="0" smtClean="0">
                <a:cs typeface="Times New Roman" pitchFamily="18" charset="0"/>
              </a:rPr>
              <a:t>надокнаде</a:t>
            </a:r>
            <a:r>
              <a:rPr lang="en-US" sz="2400" dirty="0" smtClean="0">
                <a:cs typeface="Times New Roman" pitchFamily="18" charset="0"/>
              </a:rPr>
              <a:t> </a:t>
            </a:r>
            <a:r>
              <a:rPr lang="sr-Cyrl-CS" sz="2400" dirty="0" smtClean="0">
                <a:cs typeface="Times New Roman" pitchFamily="18" charset="0"/>
              </a:rPr>
              <a:t>евентуалне</a:t>
            </a:r>
            <a:r>
              <a:rPr lang="en-US" sz="2400" dirty="0" smtClean="0">
                <a:cs typeface="Times New Roman" pitchFamily="18" charset="0"/>
              </a:rPr>
              <a:t> </a:t>
            </a:r>
            <a:r>
              <a:rPr lang="sr-Cyrl-CS" sz="2400" dirty="0" smtClean="0">
                <a:cs typeface="Times New Roman" pitchFamily="18" charset="0"/>
              </a:rPr>
              <a:t>штете</a:t>
            </a:r>
            <a:endParaRPr lang="en-US" sz="2400" dirty="0" smtClean="0">
              <a:cs typeface="Times New Roman" pitchFamily="18" charset="0"/>
            </a:endParaRPr>
          </a:p>
          <a:p>
            <a:r>
              <a:rPr lang="sr-Cyrl-CS" sz="2400" dirty="0" smtClean="0">
                <a:cs typeface="Times New Roman" pitchFamily="18" charset="0"/>
              </a:rPr>
              <a:t>Опис</a:t>
            </a:r>
            <a:r>
              <a:rPr lang="en-US" sz="2400" dirty="0" smtClean="0">
                <a:cs typeface="Times New Roman" pitchFamily="18" charset="0"/>
              </a:rPr>
              <a:t> </a:t>
            </a:r>
            <a:r>
              <a:rPr lang="sr-Cyrl-CS" sz="2400" dirty="0" smtClean="0">
                <a:cs typeface="Times New Roman" pitchFamily="18" charset="0"/>
              </a:rPr>
              <a:t>осигурања</a:t>
            </a:r>
            <a:r>
              <a:rPr lang="en-US" sz="2400" dirty="0" smtClean="0">
                <a:cs typeface="Times New Roman" pitchFamily="18" charset="0"/>
              </a:rPr>
              <a:t> </a:t>
            </a:r>
            <a:r>
              <a:rPr lang="sr-Cyrl-CS" sz="2400" dirty="0" smtClean="0">
                <a:cs typeface="Times New Roman" pitchFamily="18" charset="0"/>
              </a:rPr>
              <a:t>пацијената</a:t>
            </a:r>
            <a:endParaRPr lang="en-US" sz="2400" dirty="0" smtClean="0">
              <a:cs typeface="Times New Roman" pitchFamily="18" charset="0"/>
            </a:endParaRPr>
          </a:p>
          <a:p>
            <a:r>
              <a:rPr lang="sr-Cyrl-CS" sz="2400" dirty="0" smtClean="0">
                <a:cs typeface="Times New Roman" pitchFamily="18" charset="0"/>
              </a:rPr>
              <a:t>Све</a:t>
            </a:r>
            <a:r>
              <a:rPr lang="en-US" sz="2400" dirty="0" smtClean="0">
                <a:cs typeface="Times New Roman" pitchFamily="18" charset="0"/>
              </a:rPr>
              <a:t> </a:t>
            </a:r>
            <a:r>
              <a:rPr lang="sr-Cyrl-CS" sz="2400" dirty="0" smtClean="0">
                <a:cs typeface="Times New Roman" pitchFamily="18" charset="0"/>
              </a:rPr>
              <a:t>значајне</a:t>
            </a:r>
            <a:r>
              <a:rPr lang="en-US" sz="2400" dirty="0" smtClean="0">
                <a:cs typeface="Times New Roman" pitchFamily="18" charset="0"/>
              </a:rPr>
              <a:t> </a:t>
            </a:r>
            <a:r>
              <a:rPr lang="sr-Cyrl-CS" sz="2400" dirty="0" smtClean="0">
                <a:cs typeface="Times New Roman" pitchFamily="18" charset="0"/>
              </a:rPr>
              <a:t>претходне</a:t>
            </a:r>
            <a:r>
              <a:rPr lang="en-US" sz="2400" dirty="0" smtClean="0">
                <a:cs typeface="Times New Roman" pitchFamily="18" charset="0"/>
              </a:rPr>
              <a:t> </a:t>
            </a:r>
            <a:r>
              <a:rPr lang="sr-Cyrl-CS" sz="2400" dirty="0" smtClean="0">
                <a:cs typeface="Times New Roman" pitchFamily="18" charset="0"/>
              </a:rPr>
              <a:t>одлуке</a:t>
            </a:r>
            <a:r>
              <a:rPr lang="en-US" sz="2400" dirty="0" smtClean="0">
                <a:cs typeface="Times New Roman" pitchFamily="18" charset="0"/>
              </a:rPr>
              <a:t> </a:t>
            </a:r>
            <a:r>
              <a:rPr lang="x-none" sz="2400" dirty="0" smtClean="0">
                <a:cs typeface="Times New Roman" pitchFamily="18" charset="0"/>
              </a:rPr>
              <a:t>у вези са</a:t>
            </a:r>
            <a:r>
              <a:rPr lang="en-US" sz="2400" dirty="0" smtClean="0">
                <a:cs typeface="Times New Roman" pitchFamily="18" charset="0"/>
              </a:rPr>
              <a:t> </a:t>
            </a:r>
            <a:r>
              <a:rPr lang="sr-Cyrl-CS" sz="2400" dirty="0" smtClean="0">
                <a:cs typeface="Times New Roman" pitchFamily="18" charset="0"/>
              </a:rPr>
              <a:t>предложеном</a:t>
            </a:r>
            <a:r>
              <a:rPr lang="en-US" sz="2400" dirty="0" smtClean="0">
                <a:cs typeface="Times New Roman" pitchFamily="18" charset="0"/>
              </a:rPr>
              <a:t> </a:t>
            </a:r>
            <a:r>
              <a:rPr lang="sr-Cyrl-CS" sz="2400" dirty="0" smtClean="0">
                <a:cs typeface="Times New Roman" pitchFamily="18" charset="0"/>
              </a:rPr>
              <a:t>студијом</a:t>
            </a:r>
            <a:endParaRPr lang="en-US" sz="2400" dirty="0" smtClean="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Протокол студије – обавезни елементи</a:t>
            </a:r>
            <a:endParaRPr lang="en-US" dirty="0"/>
          </a:p>
        </p:txBody>
      </p:sp>
      <p:sp>
        <p:nvSpPr>
          <p:cNvPr id="3" name="Content Placeholder 2"/>
          <p:cNvSpPr>
            <a:spLocks noGrp="1"/>
          </p:cNvSpPr>
          <p:nvPr>
            <p:ph idx="1"/>
          </p:nvPr>
        </p:nvSpPr>
        <p:spPr/>
        <p:txBody>
          <a:bodyPr/>
          <a:lstStyle/>
          <a:p>
            <a:r>
              <a:rPr lang="sr-Cyrl-CS" sz="2400" dirty="0" smtClean="0"/>
              <a:t>Назив студије, број студије, име и адреса предлагача</a:t>
            </a:r>
          </a:p>
          <a:p>
            <a:r>
              <a:rPr lang="sr-Cyrl-CS" sz="2400" dirty="0" smtClean="0"/>
              <a:t>Образложење разлога за спровођење студије (Увод)</a:t>
            </a:r>
          </a:p>
          <a:p>
            <a:r>
              <a:rPr lang="sr-Cyrl-CS" sz="2400" dirty="0" smtClean="0"/>
              <a:t>Врста дизајна студије</a:t>
            </a:r>
          </a:p>
          <a:p>
            <a:r>
              <a:rPr lang="sr-Cyrl-CS" sz="2400" dirty="0" smtClean="0"/>
              <a:t>Критеријуми за укључивање</a:t>
            </a:r>
          </a:p>
          <a:p>
            <a:r>
              <a:rPr lang="sr-Cyrl-CS" sz="2400" dirty="0" smtClean="0"/>
              <a:t>Критеријуми за искључивање</a:t>
            </a:r>
          </a:p>
          <a:p>
            <a:r>
              <a:rPr lang="sr-Cyrl-CS" sz="2400" dirty="0" smtClean="0"/>
              <a:t>Опис интервенције</a:t>
            </a:r>
          </a:p>
          <a:p>
            <a:r>
              <a:rPr lang="sr-Cyrl-CS" sz="2400" dirty="0" smtClean="0"/>
              <a:t>Опис група пацијената</a:t>
            </a:r>
          </a:p>
          <a:p>
            <a:r>
              <a:rPr lang="sr-Cyrl-CS" sz="2400" dirty="0" smtClean="0"/>
              <a:t>Исходи који се мере</a:t>
            </a:r>
            <a:endParaRPr lang="en-US" sz="24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Протокол студије – обавезни елементи</a:t>
            </a:r>
            <a:endParaRPr lang="en-US" dirty="0"/>
          </a:p>
        </p:txBody>
      </p:sp>
      <p:sp>
        <p:nvSpPr>
          <p:cNvPr id="3" name="Content Placeholder 2"/>
          <p:cNvSpPr>
            <a:spLocks noGrp="1"/>
          </p:cNvSpPr>
          <p:nvPr>
            <p:ph idx="1"/>
          </p:nvPr>
        </p:nvSpPr>
        <p:spPr>
          <a:xfrm>
            <a:off x="457200" y="2287588"/>
            <a:ext cx="8686800" cy="4525962"/>
          </a:xfrm>
        </p:spPr>
        <p:txBody>
          <a:bodyPr/>
          <a:lstStyle/>
          <a:p>
            <a:r>
              <a:rPr lang="sr-Cyrl-CS" sz="2400" dirty="0" smtClean="0"/>
              <a:t>Гантограм са распоредом визита пацијената и интервенцијама које се предузимају на свакој визити (узимање крви за лабораторијске анализе, разна друга мерења, примена терапије, итд.)</a:t>
            </a:r>
          </a:p>
          <a:p>
            <a:r>
              <a:rPr lang="sr-Cyrl-CS" sz="2400" dirty="0" smtClean="0"/>
              <a:t>Статистичке методе за обраду резултата</a:t>
            </a:r>
          </a:p>
          <a:p>
            <a:r>
              <a:rPr lang="sr-Cyrl-CS" sz="2400" dirty="0" smtClean="0"/>
              <a:t>Опис безбедоносних мера</a:t>
            </a:r>
          </a:p>
          <a:p>
            <a:r>
              <a:rPr lang="sr-Cyrl-CS" sz="2400" dirty="0" smtClean="0"/>
              <a:t>Опис процедуре контроле спровођења студије и безбедности пацијената, коју спроводи посебан одбор</a:t>
            </a:r>
          </a:p>
          <a:p>
            <a:r>
              <a:rPr lang="sr-Cyrl-CS" sz="2400" dirty="0" smtClean="0"/>
              <a:t>Декларација о придржавању одређеним међународним документима</a:t>
            </a:r>
          </a:p>
          <a:p>
            <a:r>
              <a:rPr lang="sr-Cyrl-CS" sz="2400" dirty="0" smtClean="0"/>
              <a:t>Име и биографије главног истраживача и коистраживача</a:t>
            </a:r>
            <a:endParaRPr lang="en-US" sz="24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Информисани пристанак пацијента – обавезни елементи</a:t>
            </a:r>
            <a:endParaRPr lang="en-US" dirty="0"/>
          </a:p>
        </p:txBody>
      </p:sp>
      <p:sp>
        <p:nvSpPr>
          <p:cNvPr id="3" name="Content Placeholder 2"/>
          <p:cNvSpPr>
            <a:spLocks noGrp="1"/>
          </p:cNvSpPr>
          <p:nvPr>
            <p:ph idx="1"/>
          </p:nvPr>
        </p:nvSpPr>
        <p:spPr/>
        <p:txBody>
          <a:bodyPr/>
          <a:lstStyle/>
          <a:p>
            <a:pPr marL="514350" indent="-514350" eaLnBrk="1" hangingPunct="1">
              <a:buFontTx/>
              <a:buAutoNum type="arabicPeriod"/>
            </a:pPr>
            <a:r>
              <a:rPr lang="sr-Cyrl-CS" sz="2800" dirty="0" smtClean="0"/>
              <a:t>Назив информације за пацијенте</a:t>
            </a:r>
            <a:endParaRPr lang="en-US" sz="2800" dirty="0" smtClean="0"/>
          </a:p>
          <a:p>
            <a:pPr marL="514350" indent="-514350" eaLnBrk="1" hangingPunct="1">
              <a:buFontTx/>
              <a:buAutoNum type="arabicPeriod"/>
            </a:pPr>
            <a:r>
              <a:rPr lang="sr-Cyrl-CS" sz="2800" dirty="0" smtClean="0"/>
              <a:t>Уводни део</a:t>
            </a:r>
            <a:endParaRPr lang="en-US" sz="2800" dirty="0" smtClean="0"/>
          </a:p>
          <a:p>
            <a:pPr marL="514350" indent="-514350" eaLnBrk="1" hangingPunct="1">
              <a:buFontTx/>
              <a:buAutoNum type="arabicPeriod"/>
            </a:pPr>
            <a:r>
              <a:rPr lang="sr-Cyrl-CS" sz="2800" dirty="0" smtClean="0"/>
              <a:t>Студијске процедуре </a:t>
            </a:r>
            <a:endParaRPr lang="en-US" sz="2800" dirty="0" smtClean="0"/>
          </a:p>
          <a:p>
            <a:pPr marL="514350" indent="-514350" eaLnBrk="1" hangingPunct="1">
              <a:buFontTx/>
              <a:buAutoNum type="arabicPeriod"/>
            </a:pPr>
            <a:r>
              <a:rPr lang="sr-Cyrl-CS" sz="2800" dirty="0" smtClean="0"/>
              <a:t>Ризици и непријатности за испитанике</a:t>
            </a:r>
            <a:endParaRPr lang="en-US" sz="2800" dirty="0" smtClean="0"/>
          </a:p>
          <a:p>
            <a:pPr marL="514350" indent="-514350" eaLnBrk="1" hangingPunct="1">
              <a:buFontTx/>
              <a:buAutoNum type="arabicPeriod"/>
            </a:pPr>
            <a:r>
              <a:rPr lang="sr-Cyrl-CS" sz="2800" dirty="0" smtClean="0"/>
              <a:t>Користи за испитанике</a:t>
            </a:r>
            <a:endParaRPr lang="en-US" sz="2800" dirty="0" smtClean="0"/>
          </a:p>
          <a:p>
            <a:pPr marL="514350" indent="-514350" eaLnBrk="1" hangingPunct="1">
              <a:buFontTx/>
              <a:buAutoNum type="arabicPeriod"/>
            </a:pPr>
            <a:r>
              <a:rPr lang="sr-Cyrl-CS" sz="2800" dirty="0" smtClean="0"/>
              <a:t>Алтернативни третмани</a:t>
            </a:r>
            <a:endParaRPr lang="en-US" sz="2800" dirty="0" smtClean="0"/>
          </a:p>
          <a:p>
            <a:pPr marL="514350" indent="-514350" eaLnBrk="1" hangingPunct="1">
              <a:buFontTx/>
              <a:buAutoNum type="arabicPeriod"/>
            </a:pPr>
            <a:r>
              <a:rPr lang="sr-Cyrl-CS" sz="2800" dirty="0" smtClean="0"/>
              <a:t>Заштита личних података испитаника</a:t>
            </a:r>
            <a:endParaRPr lang="en-US" sz="2800" dirty="0" smtClean="0"/>
          </a:p>
          <a:p>
            <a:endParaRPr lang="en-US" sz="28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Информисани пристанак пацијента – обавезни елементи</a:t>
            </a:r>
            <a:endParaRPr lang="en-US" dirty="0"/>
          </a:p>
        </p:txBody>
      </p:sp>
      <p:sp>
        <p:nvSpPr>
          <p:cNvPr id="3" name="Content Placeholder 2"/>
          <p:cNvSpPr>
            <a:spLocks noGrp="1"/>
          </p:cNvSpPr>
          <p:nvPr>
            <p:ph idx="1"/>
          </p:nvPr>
        </p:nvSpPr>
        <p:spPr/>
        <p:txBody>
          <a:bodyPr/>
          <a:lstStyle/>
          <a:p>
            <a:pPr marL="514350" lvl="0" indent="-514350" eaLnBrk="1" hangingPunct="1">
              <a:buFont typeface="+mj-lt"/>
              <a:buAutoNum type="arabicPeriod" startAt="8"/>
            </a:pPr>
            <a:r>
              <a:rPr lang="sr-Cyrl-CS" sz="2800" dirty="0" smtClean="0">
                <a:solidFill>
                  <a:srgbClr val="000000"/>
                </a:solidFill>
              </a:rPr>
              <a:t>Компензација</a:t>
            </a:r>
            <a:endParaRPr lang="x-none" sz="2800" dirty="0" smtClean="0">
              <a:solidFill>
                <a:srgbClr val="000000"/>
              </a:solidFill>
            </a:endParaRPr>
          </a:p>
          <a:p>
            <a:pPr marL="514350" lvl="0" indent="-514350" eaLnBrk="1" hangingPunct="1">
              <a:buFont typeface="+mj-lt"/>
              <a:buAutoNum type="arabicPeriod" startAt="8"/>
            </a:pPr>
            <a:r>
              <a:rPr lang="sr-Cyrl-CS" sz="2800" dirty="0" smtClean="0">
                <a:solidFill>
                  <a:srgbClr val="000000"/>
                </a:solidFill>
              </a:rPr>
              <a:t>Добровољност  учешћа</a:t>
            </a:r>
            <a:r>
              <a:rPr lang="en-US" sz="2800" dirty="0" smtClean="0">
                <a:solidFill>
                  <a:srgbClr val="000000"/>
                </a:solidFill>
              </a:rPr>
              <a:t> </a:t>
            </a:r>
            <a:r>
              <a:rPr lang="x-none" sz="2800" dirty="0" smtClean="0">
                <a:solidFill>
                  <a:srgbClr val="000000"/>
                </a:solidFill>
              </a:rPr>
              <a:t>испитаника</a:t>
            </a:r>
            <a:endParaRPr lang="sr-Cyrl-CS" sz="2800" dirty="0" smtClean="0">
              <a:solidFill>
                <a:srgbClr val="000000"/>
              </a:solidFill>
            </a:endParaRPr>
          </a:p>
          <a:p>
            <a:pPr marL="514350" lvl="0" indent="-514350" eaLnBrk="1" hangingPunct="1">
              <a:buFont typeface="+mj-lt"/>
              <a:buAutoNum type="arabicPeriod" startAt="8"/>
            </a:pPr>
            <a:r>
              <a:rPr lang="sr-Cyrl-CS" sz="2800" dirty="0" smtClean="0">
                <a:solidFill>
                  <a:srgbClr val="000000"/>
                </a:solidFill>
              </a:rPr>
              <a:t>Контакт са истраживачима</a:t>
            </a:r>
            <a:endParaRPr lang="x-none" sz="2800" dirty="0" smtClean="0">
              <a:solidFill>
                <a:srgbClr val="000000"/>
              </a:solidFill>
            </a:endParaRPr>
          </a:p>
          <a:p>
            <a:pPr marL="514350" lvl="0" indent="-514350" eaLnBrk="1" hangingPunct="1">
              <a:buFont typeface="+mj-lt"/>
              <a:buAutoNum type="arabicPeriod" startAt="8"/>
            </a:pPr>
            <a:r>
              <a:rPr lang="sr-Cyrl-CS" sz="2800" dirty="0" smtClean="0">
                <a:solidFill>
                  <a:srgbClr val="000000"/>
                </a:solidFill>
              </a:rPr>
              <a:t>Контакт са независним стручњаком</a:t>
            </a:r>
            <a:endParaRPr lang="x-none" sz="2800" dirty="0" smtClean="0">
              <a:solidFill>
                <a:srgbClr val="000000"/>
              </a:solidFill>
            </a:endParaRPr>
          </a:p>
          <a:p>
            <a:pPr marL="514350" lvl="0" indent="-514350" eaLnBrk="1" hangingPunct="1">
              <a:buFont typeface="+mj-lt"/>
              <a:buAutoNum type="arabicPeriod" startAt="8"/>
            </a:pPr>
            <a:r>
              <a:rPr lang="sr-Cyrl-CS" sz="2800" dirty="0" smtClean="0">
                <a:solidFill>
                  <a:srgbClr val="000000"/>
                </a:solidFill>
              </a:rPr>
              <a:t>Потписи</a:t>
            </a:r>
            <a:endParaRPr lang="en-US" sz="2800" dirty="0" smtClean="0">
              <a:solidFill>
                <a:srgbClr val="000000"/>
              </a:solidFill>
            </a:endParaRP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Биомедицинска истраживања</a:t>
            </a:r>
            <a:endParaRPr lang="en-US" dirty="0"/>
          </a:p>
        </p:txBody>
      </p:sp>
      <p:sp>
        <p:nvSpPr>
          <p:cNvPr id="3" name="Content Placeholder 2"/>
          <p:cNvSpPr>
            <a:spLocks noGrp="1"/>
          </p:cNvSpPr>
          <p:nvPr>
            <p:ph idx="1"/>
          </p:nvPr>
        </p:nvSpPr>
        <p:spPr/>
        <p:txBody>
          <a:bodyPr/>
          <a:lstStyle/>
          <a:p>
            <a:r>
              <a:rPr lang="x-none" sz="2400" dirty="0" smtClean="0"/>
              <a:t>На животињама и др. експерименталним моделима (неклиничка истраживања)</a:t>
            </a:r>
          </a:p>
          <a:p>
            <a:r>
              <a:rPr lang="x-none" sz="2400" dirty="0" smtClean="0"/>
              <a:t>На људима (клиничка истраживања):</a:t>
            </a:r>
          </a:p>
          <a:p>
            <a:pPr lvl="1" eaLnBrk="1" hangingPunct="1"/>
            <a:r>
              <a:rPr lang="sr-Cyrl-CS" sz="2400" dirty="0" smtClean="0"/>
              <a:t>Лекова и медицинских средстава </a:t>
            </a:r>
          </a:p>
          <a:p>
            <a:pPr lvl="1" eaLnBrk="1" hangingPunct="1"/>
            <a:r>
              <a:rPr lang="sr-Cyrl-CS" sz="2400" dirty="0" smtClean="0"/>
              <a:t>Примене зрачења у медицинске сврхе</a:t>
            </a:r>
          </a:p>
          <a:p>
            <a:pPr lvl="1" eaLnBrk="1" hangingPunct="1"/>
            <a:r>
              <a:rPr lang="sr-Cyrl-CS" sz="2400" dirty="0" smtClean="0"/>
              <a:t>Хируршких метода лечења и других инвазивних и неинвазивних нефармаколошких поступака</a:t>
            </a:r>
          </a:p>
          <a:p>
            <a:pPr lvl="1" eaLnBrk="1" hangingPunct="1"/>
            <a:r>
              <a:rPr lang="sr-Cyrl-CS" sz="2400" dirty="0" smtClean="0"/>
              <a:t>Визуализационих дијагностичких метода </a:t>
            </a:r>
          </a:p>
          <a:p>
            <a:pPr lvl="1" eaLnBrk="1" hangingPunct="1"/>
            <a:r>
              <a:rPr lang="sr-Cyrl-CS" sz="2400" dirty="0" smtClean="0"/>
              <a:t>Биолошких узорака</a:t>
            </a:r>
          </a:p>
          <a:p>
            <a:pPr lvl="1" eaLnBrk="1" hangingPunct="1"/>
            <a:r>
              <a:rPr lang="sr-Cyrl-CS" sz="2400" dirty="0" smtClean="0"/>
              <a:t>Епидемиолошка, економска, психолошка и др.</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Информација за пацијенте</a:t>
            </a:r>
            <a:endParaRPr lang="en-US" dirty="0"/>
          </a:p>
        </p:txBody>
      </p:sp>
      <p:sp>
        <p:nvSpPr>
          <p:cNvPr id="3" name="Content Placeholder 2"/>
          <p:cNvSpPr>
            <a:spLocks noGrp="1"/>
          </p:cNvSpPr>
          <p:nvPr>
            <p:ph idx="1"/>
          </p:nvPr>
        </p:nvSpPr>
        <p:spPr>
          <a:xfrm>
            <a:off x="457200" y="2287588"/>
            <a:ext cx="8229600" cy="4570412"/>
          </a:xfrm>
        </p:spPr>
        <p:txBody>
          <a:bodyPr/>
          <a:lstStyle/>
          <a:p>
            <a:r>
              <a:rPr lang="sr-Cyrl-CS" sz="2400" dirty="0" smtClean="0"/>
              <a:t>У НАЗИВУ мора бити наведено “испитаник” или “пацијент у студији”, како би било јасно да се ради о клиничком испитивању, а не о регуларним услугама</a:t>
            </a:r>
          </a:p>
          <a:p>
            <a:r>
              <a:rPr lang="sr-Cyrl-CS" sz="2800" dirty="0" smtClean="0"/>
              <a:t>У уводном делу наводи се</a:t>
            </a:r>
            <a:r>
              <a:rPr lang="sr-Cyrl-CS" sz="2400" dirty="0" smtClean="0"/>
              <a:t>:</a:t>
            </a:r>
          </a:p>
          <a:p>
            <a:pPr lvl="1" eaLnBrk="1" hangingPunct="1"/>
            <a:r>
              <a:rPr lang="sr-Cyrl-CS" sz="2400" dirty="0" smtClean="0"/>
              <a:t>Назив студије</a:t>
            </a:r>
          </a:p>
          <a:p>
            <a:pPr lvl="1" eaLnBrk="1" hangingPunct="1"/>
            <a:r>
              <a:rPr lang="sr-Cyrl-CS" sz="2400" dirty="0" smtClean="0"/>
              <a:t>Шта се у студији испитује</a:t>
            </a:r>
          </a:p>
          <a:p>
            <a:pPr lvl="1" eaLnBrk="1" hangingPunct="1"/>
            <a:r>
              <a:rPr lang="sr-Cyrl-CS" sz="2400" dirty="0" smtClean="0"/>
              <a:t>Шта је хипотеза истраживања</a:t>
            </a:r>
          </a:p>
          <a:p>
            <a:pPr lvl="1" eaLnBrk="1" hangingPunct="1"/>
            <a:r>
              <a:rPr lang="sr-Cyrl-CS" sz="2400" dirty="0" smtClean="0"/>
              <a:t>Како ће се користити добијени резултати</a:t>
            </a:r>
          </a:p>
          <a:p>
            <a:pPr lvl="1" eaLnBrk="1" hangingPunct="1"/>
            <a:r>
              <a:rPr lang="sr-Cyrl-CS" sz="2400" dirty="0" smtClean="0"/>
              <a:t>По чему се третман разликује од уобичајеног</a:t>
            </a:r>
          </a:p>
          <a:p>
            <a:pPr lvl="1" eaLnBrk="1" hangingPunct="1"/>
            <a:r>
              <a:rPr lang="sr-Cyrl-CS" sz="2400" dirty="0" smtClean="0"/>
              <a:t>Имена главног и осталих истраживача</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Информација за пацијенте</a:t>
            </a:r>
            <a:endParaRPr lang="en-US" dirty="0"/>
          </a:p>
        </p:txBody>
      </p:sp>
      <p:sp>
        <p:nvSpPr>
          <p:cNvPr id="3" name="Content Placeholder 2"/>
          <p:cNvSpPr>
            <a:spLocks noGrp="1"/>
          </p:cNvSpPr>
          <p:nvPr>
            <p:ph idx="1"/>
          </p:nvPr>
        </p:nvSpPr>
        <p:spPr>
          <a:xfrm>
            <a:off x="457200" y="2287588"/>
            <a:ext cx="8219256" cy="4525962"/>
          </a:xfrm>
        </p:spPr>
        <p:txBody>
          <a:bodyPr/>
          <a:lstStyle/>
          <a:p>
            <a:pPr eaLnBrk="1" hangingPunct="1"/>
            <a:r>
              <a:rPr lang="x-none" sz="2800" dirty="0" smtClean="0"/>
              <a:t>Студијске процедуре:</a:t>
            </a:r>
          </a:p>
          <a:p>
            <a:pPr lvl="1" eaLnBrk="1" hangingPunct="1"/>
            <a:r>
              <a:rPr lang="sr-Cyrl-CS" sz="2400" dirty="0" smtClean="0"/>
              <a:t>Објашњење пацијентима шта ће им се десити ако учествују у студији, а што иначе не би доживели</a:t>
            </a:r>
          </a:p>
          <a:p>
            <a:pPr lvl="1" eaLnBrk="1" hangingPunct="1"/>
            <a:r>
              <a:rPr lang="sr-Cyrl-CS" sz="2400" dirty="0" smtClean="0"/>
              <a:t>Другим речима, пацијенти треба тачно да знају шта се очекује од њих, где треба да иду и колико времена ће провести у студији</a:t>
            </a:r>
          </a:p>
          <a:p>
            <a:pPr eaLnBrk="1" hangingPunct="1"/>
            <a:r>
              <a:rPr lang="sr-Cyrl-CS" sz="2800" dirty="0" smtClean="0"/>
              <a:t>Ризици и непријатности:</a:t>
            </a:r>
          </a:p>
          <a:p>
            <a:pPr lvl="1" eaLnBrk="1" hangingPunct="1"/>
            <a:r>
              <a:rPr lang="sr-Cyrl-CS" sz="2400" dirty="0" smtClean="0"/>
              <a:t>Појединачно треба навести све могуће легалне, економске, психолошке, емоционалне и физичке ризике којима ће пацијенти бити изложени, као и све мере планиране у сврху смањења ризика</a:t>
            </a:r>
            <a:endParaRPr lang="en-US" sz="24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Информација за пацијенте</a:t>
            </a:r>
            <a:endParaRPr lang="en-US" dirty="0"/>
          </a:p>
        </p:txBody>
      </p:sp>
      <p:sp>
        <p:nvSpPr>
          <p:cNvPr id="3" name="Content Placeholder 2"/>
          <p:cNvSpPr>
            <a:spLocks noGrp="1"/>
          </p:cNvSpPr>
          <p:nvPr>
            <p:ph idx="1"/>
          </p:nvPr>
        </p:nvSpPr>
        <p:spPr/>
        <p:txBody>
          <a:bodyPr/>
          <a:lstStyle/>
          <a:p>
            <a:pPr eaLnBrk="1" hangingPunct="1"/>
            <a:r>
              <a:rPr lang="sr-Cyrl-CS" sz="2800" dirty="0" smtClean="0"/>
              <a:t>Користи по пацијента и друштво: </a:t>
            </a:r>
          </a:p>
          <a:p>
            <a:pPr lvl="1" eaLnBrk="1" hangingPunct="1"/>
            <a:r>
              <a:rPr lang="sr-Cyrl-CS" sz="2400" dirty="0" smtClean="0"/>
              <a:t>Треба поштено и објективно изнети све потенцијалне користи по пацијента и друштво у целини, које не смеју да звуче као реклама</a:t>
            </a:r>
          </a:p>
          <a:p>
            <a:pPr lvl="1" eaLnBrk="1" hangingPunct="1"/>
            <a:r>
              <a:rPr lang="sr-Cyrl-CS" sz="2400" dirty="0" smtClean="0"/>
              <a:t>Ако нема користи по пацијента, то треба јасно рећи и истаћи користи за друштво</a:t>
            </a:r>
          </a:p>
          <a:p>
            <a:pPr eaLnBrk="1" hangingPunct="1"/>
            <a:r>
              <a:rPr lang="x-none" sz="2800" dirty="0" smtClean="0"/>
              <a:t>Алтернативне могућности лечења:</a:t>
            </a:r>
          </a:p>
          <a:p>
            <a:pPr lvl="1" eaLnBrk="1" hangingPunct="1"/>
            <a:r>
              <a:rPr lang="sr-Cyrl-CS" sz="2400" dirty="0" smtClean="0"/>
              <a:t>Јасно треба навести све друге могућности лечења које су на располагању пацијенту уколико не пристане да учествује у студији</a:t>
            </a:r>
            <a:endParaRPr lang="en-US" sz="2400" dirty="0" smtClean="0"/>
          </a:p>
          <a:p>
            <a:endParaRPr lang="en-US" sz="24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Информација за пацијенте</a:t>
            </a:r>
            <a:endParaRPr lang="en-US" dirty="0"/>
          </a:p>
        </p:txBody>
      </p:sp>
      <p:sp>
        <p:nvSpPr>
          <p:cNvPr id="3" name="Content Placeholder 2"/>
          <p:cNvSpPr>
            <a:spLocks noGrp="1"/>
          </p:cNvSpPr>
          <p:nvPr>
            <p:ph idx="1"/>
          </p:nvPr>
        </p:nvSpPr>
        <p:spPr/>
        <p:txBody>
          <a:bodyPr/>
          <a:lstStyle/>
          <a:p>
            <a:r>
              <a:rPr lang="x-none" sz="2800" dirty="0" smtClean="0"/>
              <a:t>Приватност испитаника </a:t>
            </a:r>
            <a:r>
              <a:rPr lang="x-none" sz="2200" dirty="0" smtClean="0"/>
              <a:t>подразумева ј</a:t>
            </a:r>
          </a:p>
          <a:p>
            <a:pPr lvl="1"/>
            <a:r>
              <a:rPr lang="sr-Cyrl-CS" sz="2200" dirty="0" smtClean="0"/>
              <a:t>Јасно навести да ће све информације о пацијенту остати заштићене, као и да ће добијени резултати бити објављени само групно, без идентификационих података појединих пацијената</a:t>
            </a:r>
          </a:p>
          <a:p>
            <a:r>
              <a:rPr lang="x-none" sz="2800" dirty="0" smtClean="0"/>
              <a:t>Компензација:</a:t>
            </a:r>
          </a:p>
          <a:p>
            <a:pPr lvl="1"/>
            <a:r>
              <a:rPr lang="sr-Cyrl-CS" sz="2200" dirty="0" smtClean="0"/>
              <a:t>Јасно изнети све финансијске и др. надокнаде које ће пацијенти добити због учешћа у студији (по визитама, сату и сл.), односно колика је компензација у случају да напусти студију пре краја</a:t>
            </a:r>
          </a:p>
          <a:p>
            <a:pPr lvl="1"/>
            <a:r>
              <a:rPr lang="sr-Cyrl-CS" sz="2200" dirty="0" smtClean="0"/>
              <a:t>Компензација не сме бити непропорционало велика нити представљати надокнаду за ризик</a:t>
            </a:r>
            <a:endParaRPr lang="en-US" sz="20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Информација за пацијенте</a:t>
            </a:r>
            <a:endParaRPr lang="en-US" dirty="0"/>
          </a:p>
        </p:txBody>
      </p:sp>
      <p:sp>
        <p:nvSpPr>
          <p:cNvPr id="3" name="Content Placeholder 2"/>
          <p:cNvSpPr>
            <a:spLocks noGrp="1"/>
          </p:cNvSpPr>
          <p:nvPr>
            <p:ph idx="1"/>
          </p:nvPr>
        </p:nvSpPr>
        <p:spPr/>
        <p:txBody>
          <a:bodyPr/>
          <a:lstStyle/>
          <a:p>
            <a:r>
              <a:rPr lang="x-none" sz="2800" dirty="0" smtClean="0"/>
              <a:t>Добровољност учешћа у студији:</a:t>
            </a:r>
          </a:p>
          <a:p>
            <a:pPr lvl="1"/>
            <a:r>
              <a:rPr lang="sr-Cyrl-CS" sz="2400" dirty="0" smtClean="0"/>
              <a:t>Јасно мора бити речено да је учешће у студији потпуно добровољно</a:t>
            </a:r>
          </a:p>
          <a:p>
            <a:pPr lvl="1"/>
            <a:r>
              <a:rPr lang="sr-Cyrl-CS" sz="2400" dirty="0" smtClean="0"/>
              <a:t>Мора бити наведено да пацијент може у било ком тренутку одустати од даљег учешћа, и да таква одлука неће имати никаквих последица по његов даљи медицински третман</a:t>
            </a:r>
          </a:p>
          <a:p>
            <a:pPr lvl="1"/>
            <a:r>
              <a:rPr lang="sr-Cyrl-CS" sz="2400" dirty="0" smtClean="0"/>
              <a:t>Ако се у студији попуњавају упитници, објаснити пацијенту да може да не одговори на било које од питања, без икаквих последица по његов третман</a:t>
            </a:r>
            <a:endParaRPr lang="en-US" sz="2400" dirty="0"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Информација за пацијенте</a:t>
            </a:r>
            <a:endParaRPr lang="en-US" dirty="0"/>
          </a:p>
        </p:txBody>
      </p:sp>
      <p:sp>
        <p:nvSpPr>
          <p:cNvPr id="3" name="Content Placeholder 2"/>
          <p:cNvSpPr>
            <a:spLocks noGrp="1"/>
          </p:cNvSpPr>
          <p:nvPr>
            <p:ph idx="1"/>
          </p:nvPr>
        </p:nvSpPr>
        <p:spPr/>
        <p:txBody>
          <a:bodyPr/>
          <a:lstStyle/>
          <a:p>
            <a:r>
              <a:rPr lang="x-none" sz="2800" dirty="0" smtClean="0"/>
              <a:t>Контакт са истраживачима и независним стручњаком:</a:t>
            </a:r>
          </a:p>
          <a:p>
            <a:pPr lvl="1"/>
            <a:r>
              <a:rPr lang="sr-Cyrl-CS" sz="2000" dirty="0" smtClean="0"/>
              <a:t>Јасно навести да пацијенти имају право да благовремено контактирају истраживаче у случају било какве недоумице или ако желе нешто да питају у вези нса студијом</a:t>
            </a:r>
          </a:p>
          <a:p>
            <a:pPr lvl="1"/>
            <a:r>
              <a:rPr lang="sr-Cyrl-CS" sz="2000" dirty="0" smtClean="0"/>
              <a:t>Морају бити наведена имена свих истраживача и њихови телефони, едресе и е-мејлови</a:t>
            </a:r>
            <a:endParaRPr lang="en-US" sz="2000" dirty="0" smtClean="0"/>
          </a:p>
          <a:p>
            <a:pPr lvl="1"/>
            <a:r>
              <a:rPr lang="sr-Cyrl-CS" sz="2000" dirty="0" smtClean="0"/>
              <a:t>Потребно је да у информацији за пацијента буду наведени име и контакт детаљи особе која не учествује у студији, а која може одговорити на евентуална питања пацијената о њиховим правима</a:t>
            </a:r>
          </a:p>
          <a:p>
            <a:pPr lvl="1"/>
            <a:r>
              <a:rPr lang="sr-Cyrl-CS" sz="2000" dirty="0" smtClean="0"/>
              <a:t>То је најчешће председник Етичког одбора, али моће бити и неки други стручњак болнице у кјој се обавља истраживање.</a:t>
            </a:r>
            <a:endParaRPr lang="en-US" sz="20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Информација за пацијенте</a:t>
            </a:r>
            <a:endParaRPr lang="en-US" dirty="0"/>
          </a:p>
        </p:txBody>
      </p:sp>
      <p:sp>
        <p:nvSpPr>
          <p:cNvPr id="3" name="Content Placeholder 2"/>
          <p:cNvSpPr>
            <a:spLocks noGrp="1"/>
          </p:cNvSpPr>
          <p:nvPr>
            <p:ph idx="1"/>
          </p:nvPr>
        </p:nvSpPr>
        <p:spPr/>
        <p:txBody>
          <a:bodyPr/>
          <a:lstStyle/>
          <a:p>
            <a:r>
              <a:rPr lang="x-none" sz="2800" dirty="0" smtClean="0"/>
              <a:t>Потписи</a:t>
            </a:r>
            <a:r>
              <a:rPr lang="x-none" dirty="0" smtClean="0"/>
              <a:t>:</a:t>
            </a:r>
          </a:p>
          <a:p>
            <a:pPr lvl="1"/>
            <a:r>
              <a:rPr lang="sr-Cyrl-CS" sz="2400" dirty="0" smtClean="0"/>
              <a:t>Изјаву пристанка за учешће у студији у првом лицу, која показује да је потписник схватио</a:t>
            </a:r>
            <a:r>
              <a:rPr lang="sr-Cyrl-CS" sz="2400" b="1" dirty="0" smtClean="0"/>
              <a:t> </a:t>
            </a:r>
            <a:r>
              <a:rPr lang="sr-Cyrl-CS" sz="2400" dirty="0" smtClean="0"/>
              <a:t>све информације које су му биле пружене, да је примио копију информације за пацијента и формулара пристанка и да пристаје да учествује у студији</a:t>
            </a:r>
            <a:r>
              <a:rPr lang="en-US" sz="2400" dirty="0" smtClean="0"/>
              <a:t> </a:t>
            </a:r>
            <a:endParaRPr lang="x-none" sz="2400" dirty="0" smtClean="0"/>
          </a:p>
          <a:p>
            <a:pPr lvl="1"/>
            <a:r>
              <a:rPr lang="sr-Cyrl-CS" sz="2400" dirty="0" smtClean="0"/>
              <a:t>Сви пунолетни пацијенти, сем ако нису когнитивно измењени, морају потписати формулар сагласности, написан на језику који они разумеју</a:t>
            </a:r>
          </a:p>
          <a:p>
            <a:pPr lvl="1"/>
            <a:r>
              <a:rPr lang="sr-Cyrl-CS" sz="2400" dirty="0" smtClean="0"/>
              <a:t>Обавезан је и потпис сведока </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Информација за пацијенте</a:t>
            </a:r>
            <a:endParaRPr lang="en-US" dirty="0"/>
          </a:p>
        </p:txBody>
      </p:sp>
      <p:sp>
        <p:nvSpPr>
          <p:cNvPr id="3" name="Content Placeholder 2"/>
          <p:cNvSpPr>
            <a:spLocks noGrp="1"/>
          </p:cNvSpPr>
          <p:nvPr>
            <p:ph idx="1"/>
          </p:nvPr>
        </p:nvSpPr>
        <p:spPr/>
        <p:txBody>
          <a:bodyPr/>
          <a:lstStyle/>
          <a:p>
            <a:r>
              <a:rPr lang="x-none" sz="2800" dirty="0" smtClean="0"/>
              <a:t>Потписи:</a:t>
            </a:r>
          </a:p>
          <a:p>
            <a:pPr lvl="1"/>
            <a:r>
              <a:rPr lang="sr-Cyrl-CS" sz="2400" dirty="0" smtClean="0"/>
              <a:t>Ако је особа неписмена, онда јој се садржај информације за пацијента мора прочитати пред независном сведоком и дати довољно времена да размисли да ли ће пристати да учествује у студији. </a:t>
            </a:r>
          </a:p>
          <a:p>
            <a:pPr lvl="1"/>
            <a:r>
              <a:rPr lang="sr-Cyrl-CS" sz="2400" dirty="0" smtClean="0"/>
              <a:t>Сведок такође мора да својим потписом на формулару пристанка пацијента потврди да је ова процедура испоштована.</a:t>
            </a:r>
          </a:p>
          <a:p>
            <a:pPr lvl="1"/>
            <a:r>
              <a:rPr lang="sr-Cyrl-CS" sz="2400" dirty="0" smtClean="0"/>
              <a:t>Ако је информација за пацијента предуга, може се направити кратка форма, која има све кључне елементе, а коју мора одобрити Етички одбор</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Информација за пацијенте</a:t>
            </a:r>
            <a:endParaRPr lang="en-US" dirty="0"/>
          </a:p>
        </p:txBody>
      </p:sp>
      <p:sp>
        <p:nvSpPr>
          <p:cNvPr id="3" name="Content Placeholder 2"/>
          <p:cNvSpPr>
            <a:spLocks noGrp="1"/>
          </p:cNvSpPr>
          <p:nvPr>
            <p:ph idx="1"/>
          </p:nvPr>
        </p:nvSpPr>
        <p:spPr/>
        <p:txBody>
          <a:bodyPr/>
          <a:lstStyle/>
          <a:p>
            <a:r>
              <a:rPr lang="x-none" sz="2800" dirty="0" smtClean="0"/>
              <a:t>Потписи:</a:t>
            </a:r>
          </a:p>
          <a:p>
            <a:pPr lvl="1"/>
            <a:r>
              <a:rPr lang="sr-Cyrl-CS" sz="2400" dirty="0" smtClean="0"/>
              <a:t>Ако је учесник у студији дете, потребно је да формулар пристанка потпише један од родитеља ако је ризик по дете минималан, односно оба родитеља ако је ризик по дете значајан, без обзира да ли се очекује корист по дете или не</a:t>
            </a:r>
          </a:p>
          <a:p>
            <a:pPr lvl="1"/>
            <a:r>
              <a:rPr lang="sr-Cyrl-CS" sz="2400" dirty="0" smtClean="0"/>
              <a:t>Поред тога, неопходан је посебан формулар пристанка за дете старости од 7-18 година, који ће бити писан разумљивим језиком и потписује га дете, што мора да потврди и сведок својим потписом</a:t>
            </a:r>
            <a:endParaRPr lang="en-US" sz="24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z="3200" dirty="0" smtClean="0"/>
              <a:t>Истраживање на животињама, односно на испитаницима у општој популацији</a:t>
            </a:r>
            <a:endParaRPr lang="en-US" sz="3200" dirty="0"/>
          </a:p>
        </p:txBody>
      </p:sp>
      <p:sp>
        <p:nvSpPr>
          <p:cNvPr id="3" name="Content Placeholder 2"/>
          <p:cNvSpPr>
            <a:spLocks noGrp="1"/>
          </p:cNvSpPr>
          <p:nvPr>
            <p:ph idx="1"/>
          </p:nvPr>
        </p:nvSpPr>
        <p:spPr/>
        <p:txBody>
          <a:bodyPr/>
          <a:lstStyle/>
          <a:p>
            <a:r>
              <a:rPr lang="x-none" sz="2800" dirty="0" err="1" smtClean="0"/>
              <a:t>Н</a:t>
            </a:r>
            <a:r>
              <a:rPr lang="en-US" sz="2800" dirty="0" err="1" smtClean="0"/>
              <a:t>адлежни</a:t>
            </a:r>
            <a:r>
              <a:rPr lang="en-US" sz="2800" dirty="0" smtClean="0"/>
              <a:t> </a:t>
            </a:r>
            <a:r>
              <a:rPr lang="en-US" sz="2800" dirty="0" err="1" smtClean="0"/>
              <a:t>су</a:t>
            </a:r>
            <a:r>
              <a:rPr lang="en-US" sz="2800" dirty="0" smtClean="0"/>
              <a:t> </a:t>
            </a:r>
            <a:r>
              <a:rPr lang="en-US" sz="2800" dirty="0" err="1" smtClean="0"/>
              <a:t>етички</a:t>
            </a:r>
            <a:r>
              <a:rPr lang="en-US" sz="2800" dirty="0" smtClean="0"/>
              <a:t> </a:t>
            </a:r>
            <a:r>
              <a:rPr lang="en-US" sz="2800" dirty="0" err="1" smtClean="0"/>
              <a:t>одбори</a:t>
            </a:r>
            <a:r>
              <a:rPr lang="en-US" sz="2800" dirty="0" smtClean="0"/>
              <a:t> </a:t>
            </a:r>
            <a:r>
              <a:rPr lang="en-US" sz="2800" dirty="0" err="1" smtClean="0"/>
              <a:t>факултета</a:t>
            </a:r>
            <a:r>
              <a:rPr lang="x-none" sz="2800" dirty="0" smtClean="0"/>
              <a:t> у месту у коме је планирано да се спроведе истраживање</a:t>
            </a:r>
          </a:p>
          <a:p>
            <a:pPr eaLnBrk="1" fontAlgn="auto" hangingPunct="1">
              <a:spcAft>
                <a:spcPts val="0"/>
              </a:spcAft>
              <a:defRPr/>
            </a:pPr>
            <a:r>
              <a:rPr lang="x-none" sz="2400" smtClean="0"/>
              <a:t>Правне и етичке аспекте истраживања на животињама регулише правилник Министарства пољопривреде:</a:t>
            </a:r>
          </a:p>
          <a:p>
            <a:pPr lvl="2" eaLnBrk="1" fontAlgn="auto" hangingPunct="1">
              <a:spcAft>
                <a:spcPts val="0"/>
              </a:spcAft>
              <a:buNone/>
              <a:defRPr/>
            </a:pPr>
            <a:r>
              <a:rPr lang="ru-RU" sz="1600" dirty="0" smtClean="0"/>
              <a:t>  «Правилник о условима за упис у регистар за огледе на животињама и садржини и начину вођења тог регистра, програму обуке о добробити огледних животиња, обрасцу захтева за одобрење спровођења огледа на животињама, начину неге, поступања и лишавања живота огледних животиња, као и о садржини и начину вођења евиденције о држању, репродукцији, промету, односно спровођењу огледа на животињама»</a:t>
            </a:r>
            <a:endParaRPr lang="en-US"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Начела (принципи) у биомедицинским истраживањима</a:t>
            </a:r>
            <a:endParaRPr lang="en-US" dirty="0"/>
          </a:p>
        </p:txBody>
      </p:sp>
      <p:sp>
        <p:nvSpPr>
          <p:cNvPr id="3" name="Content Placeholder 2"/>
          <p:cNvSpPr>
            <a:spLocks noGrp="1"/>
          </p:cNvSpPr>
          <p:nvPr>
            <p:ph idx="1"/>
          </p:nvPr>
        </p:nvSpPr>
        <p:spPr/>
        <p:txBody>
          <a:bodyPr/>
          <a:lstStyle/>
          <a:p>
            <a:r>
              <a:rPr lang="x-none" sz="2400" dirty="0" smtClean="0"/>
              <a:t>Начини расуђивања и деловања стручњака и научника у области биомедицине по питањима хуманости, доброчинства, праведности и поштовања личности и живота испитаника </a:t>
            </a:r>
          </a:p>
          <a:p>
            <a:r>
              <a:rPr lang="x-none" sz="2400" dirty="0" smtClean="0"/>
              <a:t>То нису богомдане способности, већ се уче путем упознавања са најважнијим биоетичким начелима које је дефинисало савремено друштво </a:t>
            </a:r>
          </a:p>
          <a:p>
            <a:r>
              <a:rPr lang="x-none" sz="2400" dirty="0" smtClean="0"/>
              <a:t>Општеприхваћени, данас важећи биоетички принципи за рутински рад са пацијентима у пракси и испитаницима у студијама, потичу из периода од пре нешто више од пола века</a:t>
            </a:r>
            <a:endParaRPr lang="en-US" sz="24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Неморално понашање истраживача</a:t>
            </a:r>
            <a:endParaRPr lang="en-US" dirty="0"/>
          </a:p>
        </p:txBody>
      </p:sp>
      <p:sp>
        <p:nvSpPr>
          <p:cNvPr id="3" name="Content Placeholder 2"/>
          <p:cNvSpPr>
            <a:spLocks noGrp="1"/>
          </p:cNvSpPr>
          <p:nvPr>
            <p:ph idx="1"/>
          </p:nvPr>
        </p:nvSpPr>
        <p:spPr>
          <a:xfrm>
            <a:off x="457200" y="2287588"/>
            <a:ext cx="8229600" cy="4570412"/>
          </a:xfrm>
        </p:spPr>
        <p:txBody>
          <a:bodyPr/>
          <a:lstStyle/>
          <a:p>
            <a:r>
              <a:rPr lang="x-none" sz="2400" dirty="0" smtClean="0"/>
              <a:t>“</a:t>
            </a:r>
            <a:r>
              <a:rPr lang="sr-Cyrl-CS" sz="2400" dirty="0" smtClean="0"/>
              <a:t>Свако понашање истраживача, намерно или ненамерно, којим се не поштују научни и морални стандарди</a:t>
            </a:r>
            <a:r>
              <a:rPr lang="en-US" sz="2400" dirty="0" smtClean="0"/>
              <a:t>”</a:t>
            </a:r>
            <a:endParaRPr lang="x-none" sz="2400" dirty="0" smtClean="0"/>
          </a:p>
          <a:p>
            <a:r>
              <a:rPr lang="x-none" sz="2400" dirty="0" smtClean="0"/>
              <a:t>Врсте неморалног понашања истраживача:</a:t>
            </a:r>
          </a:p>
          <a:p>
            <a:pPr lvl="1">
              <a:defRPr/>
            </a:pPr>
            <a:r>
              <a:rPr lang="sr-Cyrl-CS" sz="2000" dirty="0" smtClean="0"/>
              <a:t>Измишљање, односно фалсификовање резултата</a:t>
            </a:r>
            <a:endParaRPr lang="x-none" sz="2000" dirty="0" smtClean="0"/>
          </a:p>
          <a:p>
            <a:pPr lvl="1">
              <a:defRPr/>
            </a:pPr>
            <a:r>
              <a:rPr lang="sr-Cyrl-CS" sz="2000" dirty="0" smtClean="0"/>
              <a:t>Плагијаризам </a:t>
            </a:r>
            <a:r>
              <a:rPr lang="en-US" sz="2000" dirty="0" smtClean="0"/>
              <a:t> </a:t>
            </a:r>
            <a:endParaRPr lang="x-none" sz="2000" dirty="0" smtClean="0"/>
          </a:p>
          <a:p>
            <a:pPr lvl="1">
              <a:defRPr/>
            </a:pPr>
            <a:r>
              <a:rPr lang="sr-Cyrl-CS" sz="2000" dirty="0" smtClean="0"/>
              <a:t>Нетачан приказ или анализа резултата</a:t>
            </a:r>
            <a:endParaRPr lang="x-none" sz="2000" dirty="0" smtClean="0"/>
          </a:p>
          <a:p>
            <a:pPr lvl="1">
              <a:defRPr/>
            </a:pPr>
            <a:r>
              <a:rPr lang="sr-Cyrl-CS" sz="2000" dirty="0" smtClean="0"/>
              <a:t>Пацијенти нису заштићени</a:t>
            </a:r>
            <a:endParaRPr lang="x-none" sz="2000" dirty="0" smtClean="0"/>
          </a:p>
          <a:p>
            <a:pPr lvl="1">
              <a:defRPr/>
            </a:pPr>
            <a:r>
              <a:rPr lang="sr-Cyrl-CS" sz="2000" dirty="0" smtClean="0"/>
              <a:t>Прихватање ауторства без учешћа у истраживању</a:t>
            </a:r>
            <a:endParaRPr lang="x-none" sz="2000" dirty="0" smtClean="0"/>
          </a:p>
          <a:p>
            <a:pPr lvl="1">
              <a:defRPr/>
            </a:pPr>
            <a:r>
              <a:rPr lang="sr-Cyrl-CS" sz="2000" dirty="0" smtClean="0"/>
              <a:t>Двоструко публиковање </a:t>
            </a:r>
            <a:r>
              <a:rPr lang="en-US" sz="2000" dirty="0" smtClean="0"/>
              <a:t> </a:t>
            </a:r>
            <a:endParaRPr lang="x-none" sz="2000" dirty="0" smtClean="0"/>
          </a:p>
          <a:p>
            <a:pPr lvl="1">
              <a:defRPr/>
            </a:pPr>
            <a:r>
              <a:rPr lang="sr-Cyrl-CS" sz="2000" dirty="0" smtClean="0"/>
              <a:t>Прикривање конфликта интереса</a:t>
            </a:r>
            <a:endParaRPr lang="en-US" sz="2400" dirty="0"/>
          </a:p>
        </p:txBody>
      </p:sp>
      <p:sp>
        <p:nvSpPr>
          <p:cNvPr id="4" name="Rectangle 3"/>
          <p:cNvSpPr/>
          <p:nvPr/>
        </p:nvSpPr>
        <p:spPr>
          <a:xfrm>
            <a:off x="539552" y="6525344"/>
            <a:ext cx="8424936" cy="307777"/>
          </a:xfrm>
          <a:prstGeom prst="rect">
            <a:avLst/>
          </a:prstGeom>
        </p:spPr>
        <p:txBody>
          <a:bodyPr wrap="square">
            <a:spAutoFit/>
          </a:bodyPr>
          <a:lstStyle/>
          <a:p>
            <a:r>
              <a:rPr lang="en-US" sz="1400" i="1" dirty="0" err="1" smtClean="0"/>
              <a:t>Pitak-Arnnop</a:t>
            </a:r>
            <a:r>
              <a:rPr lang="en-US" sz="1400" i="1" dirty="0" smtClean="0"/>
              <a:t> P, </a:t>
            </a:r>
            <a:r>
              <a:rPr lang="x-none" sz="1400" i="1" dirty="0" smtClean="0"/>
              <a:t>et al</a:t>
            </a:r>
            <a:r>
              <a:rPr lang="en-US" sz="1400" i="1" dirty="0" smtClean="0"/>
              <a:t>. Morality, ethics, norms and</a:t>
            </a:r>
            <a:r>
              <a:rPr lang="x-none" sz="1400" i="1" dirty="0" smtClean="0"/>
              <a:t> </a:t>
            </a:r>
            <a:r>
              <a:rPr lang="en-US" sz="1400" i="1" dirty="0" smtClean="0"/>
              <a:t>research misconduct. J </a:t>
            </a:r>
            <a:r>
              <a:rPr lang="en-US" sz="1400" i="1" dirty="0" err="1" smtClean="0"/>
              <a:t>Conserv</a:t>
            </a:r>
            <a:r>
              <a:rPr lang="en-US" sz="1400" i="1" dirty="0" smtClean="0"/>
              <a:t> Dent</a:t>
            </a:r>
            <a:r>
              <a:rPr lang="x-none" sz="1400" i="1" dirty="0" smtClean="0"/>
              <a:t> </a:t>
            </a:r>
            <a:r>
              <a:rPr lang="en-US" sz="1400" i="1" dirty="0" smtClean="0"/>
              <a:t>2012</a:t>
            </a:r>
            <a:r>
              <a:rPr lang="x-none" sz="1400" i="1" dirty="0" smtClean="0"/>
              <a:t>;</a:t>
            </a:r>
            <a:r>
              <a:rPr lang="en-US" sz="1400" i="1" dirty="0" smtClean="0"/>
              <a:t>15(1):92-3.</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Морално понашање истраживача</a:t>
            </a:r>
            <a:r>
              <a:rPr lang="x-none" dirty="0" smtClean="0">
                <a:sym typeface="Symbol"/>
              </a:rPr>
              <a:t>*</a:t>
            </a:r>
            <a:endParaRPr lang="en-US" dirty="0"/>
          </a:p>
        </p:txBody>
      </p:sp>
      <p:sp>
        <p:nvSpPr>
          <p:cNvPr id="3" name="Content Placeholder 2"/>
          <p:cNvSpPr>
            <a:spLocks noGrp="1"/>
          </p:cNvSpPr>
          <p:nvPr>
            <p:ph idx="1"/>
          </p:nvPr>
        </p:nvSpPr>
        <p:spPr/>
        <p:txBody>
          <a:bodyPr/>
          <a:lstStyle/>
          <a:p>
            <a:pPr marL="514350" indent="-514350">
              <a:buFontTx/>
              <a:buAutoNum type="arabicPeriod"/>
            </a:pPr>
            <a:r>
              <a:rPr lang="sr-Cyrl-CS" sz="2000" dirty="0" smtClean="0"/>
              <a:t>Спровођење истраживања као поштене потраге за сазнањем</a:t>
            </a:r>
            <a:endParaRPr lang="en-US" sz="2000" i="1" dirty="0" smtClean="0"/>
          </a:p>
          <a:p>
            <a:pPr marL="514350" indent="-514350">
              <a:buFontTx/>
              <a:buAutoNum type="arabicPeriod"/>
            </a:pPr>
            <a:r>
              <a:rPr lang="sr-Cyrl-CS" sz="2000" dirty="0" smtClean="0"/>
              <a:t>Стварање атмосфере поштења и поверења у истраживању, објективно документовање свих фаза рада</a:t>
            </a:r>
            <a:endParaRPr lang="en-US" sz="2000" i="1" dirty="0" smtClean="0"/>
          </a:p>
          <a:p>
            <a:pPr marL="514350" indent="-514350">
              <a:buFontTx/>
              <a:buAutoNum type="arabicPeriod"/>
            </a:pPr>
            <a:r>
              <a:rPr lang="sr-Cyrl-CS" sz="2000" dirty="0" smtClean="0"/>
              <a:t>Понашање сходно познавању сопственог нивоа компетенциј</a:t>
            </a:r>
            <a:r>
              <a:rPr lang="x-none" sz="2000" dirty="0" smtClean="0"/>
              <a:t>e</a:t>
            </a:r>
            <a:r>
              <a:rPr lang="sr-Cyrl-CS" sz="2000" dirty="0" smtClean="0"/>
              <a:t>, уз познавање и сопствених ограничења</a:t>
            </a:r>
            <a:endParaRPr lang="en-US" sz="2000" i="1" dirty="0" smtClean="0"/>
          </a:p>
          <a:p>
            <a:pPr marL="514350" indent="-514350">
              <a:buFontTx/>
              <a:buAutoNum type="arabicPeriod"/>
            </a:pPr>
            <a:r>
              <a:rPr lang="sr-Cyrl-CS" sz="2000" dirty="0" smtClean="0"/>
              <a:t>Избегавање конфликта интереса, или ако се не може избећи, јавно га треба изнети</a:t>
            </a:r>
            <a:endParaRPr lang="en-US" sz="2000" i="1" dirty="0" smtClean="0"/>
          </a:p>
          <a:p>
            <a:pPr marL="514350" indent="-514350">
              <a:buFontTx/>
              <a:buAutoNum type="arabicPeriod"/>
            </a:pPr>
            <a:r>
              <a:rPr lang="sr-Cyrl-CS" sz="2000" dirty="0" smtClean="0"/>
              <a:t>Одговорно коришћење средства за истраживање</a:t>
            </a:r>
            <a:endParaRPr lang="x-none" sz="2000" dirty="0" smtClean="0"/>
          </a:p>
          <a:p>
            <a:pPr marL="514350" indent="-514350">
              <a:buNone/>
            </a:pPr>
            <a:endParaRPr lang="x-none" sz="2000" dirty="0" smtClean="0"/>
          </a:p>
          <a:p>
            <a:pPr>
              <a:buNone/>
            </a:pPr>
            <a:r>
              <a:rPr lang="x-none" sz="2000" dirty="0" smtClean="0"/>
              <a:t>   * </a:t>
            </a:r>
            <a:r>
              <a:rPr lang="en-US" sz="1400" i="1" dirty="0" smtClean="0"/>
              <a:t>The Expert Panel on Research Integrity. Honesty, Accountability and Trust:</a:t>
            </a:r>
            <a:r>
              <a:rPr lang="x-none" sz="1400" i="1" dirty="0" smtClean="0"/>
              <a:t> </a:t>
            </a:r>
            <a:r>
              <a:rPr lang="en-US" sz="1400" i="1" dirty="0" smtClean="0"/>
              <a:t>Fostering Research Integrity in Canada, The Council of Canadian Academies,</a:t>
            </a:r>
            <a:r>
              <a:rPr lang="x-none" sz="1400" i="1" dirty="0" smtClean="0"/>
              <a:t> </a:t>
            </a:r>
            <a:r>
              <a:rPr lang="x-none" sz="1400" dirty="0" smtClean="0"/>
              <a:t>доступно на: </a:t>
            </a:r>
            <a:r>
              <a:rPr lang="en-US" sz="1400" dirty="0" smtClean="0">
                <a:hlinkClick r:id="rId2"/>
              </a:rPr>
              <a:t>www.scienceadvice.ca</a:t>
            </a:r>
            <a:r>
              <a:rPr lang="en-US" sz="1400" dirty="0" smtClean="0"/>
              <a:t> </a:t>
            </a:r>
          </a:p>
          <a:p>
            <a:pPr marL="514350" indent="-514350">
              <a:buNone/>
            </a:pPr>
            <a:endParaRPr lang="en-US" sz="20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Морално понашање истраживача*</a:t>
            </a:r>
            <a:endParaRPr lang="en-US" dirty="0"/>
          </a:p>
        </p:txBody>
      </p:sp>
      <p:sp>
        <p:nvSpPr>
          <p:cNvPr id="3" name="Content Placeholder 2"/>
          <p:cNvSpPr>
            <a:spLocks noGrp="1"/>
          </p:cNvSpPr>
          <p:nvPr>
            <p:ph idx="1"/>
          </p:nvPr>
        </p:nvSpPr>
        <p:spPr/>
        <p:txBody>
          <a:bodyPr/>
          <a:lstStyle/>
          <a:p>
            <a:pPr marL="514350" indent="-514350">
              <a:buFont typeface="+mj-lt"/>
              <a:buAutoNum type="arabicPeriod" startAt="6"/>
              <a:defRPr/>
            </a:pPr>
            <a:r>
              <a:rPr lang="x-none" sz="2000" dirty="0" smtClean="0"/>
              <a:t>Поштено р</a:t>
            </a:r>
            <a:r>
              <a:rPr lang="sr-Cyrl-CS" sz="2000" dirty="0" smtClean="0"/>
              <a:t>ецензирање рада других</a:t>
            </a:r>
            <a:r>
              <a:rPr lang="en-US" sz="2000" dirty="0" smtClean="0"/>
              <a:t> </a:t>
            </a:r>
            <a:endParaRPr lang="x-none" sz="2000" dirty="0" smtClean="0"/>
          </a:p>
          <a:p>
            <a:pPr marL="514350" indent="-514350">
              <a:buFont typeface="+mj-lt"/>
              <a:buAutoNum type="arabicPeriod" startAt="6"/>
              <a:defRPr/>
            </a:pPr>
            <a:r>
              <a:rPr lang="sr-Cyrl-CS" sz="2000" dirty="0" smtClean="0"/>
              <a:t>Приказивање сопствених резултата одговорно и </a:t>
            </a:r>
            <a:r>
              <a:rPr lang="x-none" sz="2000" dirty="0" smtClean="0"/>
              <a:t>благовремено </a:t>
            </a:r>
          </a:p>
          <a:p>
            <a:pPr marL="514350" indent="-514350">
              <a:buFont typeface="+mj-lt"/>
              <a:buAutoNum type="arabicPeriod" startAt="6"/>
              <a:defRPr/>
            </a:pPr>
            <a:r>
              <a:rPr lang="x-none" sz="2000" dirty="0" smtClean="0"/>
              <a:t>Критичко посматрање и обрађивање података</a:t>
            </a:r>
          </a:p>
          <a:p>
            <a:pPr marL="514350" indent="-514350">
              <a:buFont typeface="+mj-lt"/>
              <a:buAutoNum type="arabicPeriod" startAt="6"/>
              <a:defRPr/>
            </a:pPr>
            <a:r>
              <a:rPr lang="x-none" sz="2000" dirty="0" smtClean="0"/>
              <a:t>Т</a:t>
            </a:r>
            <a:r>
              <a:rPr lang="sr-Cyrl-CS" sz="2000" dirty="0" smtClean="0"/>
              <a:t>ретирање свакога ко је укључен у истраживање коректно и са поштовањем</a:t>
            </a:r>
            <a:endParaRPr lang="x-none" sz="2000" dirty="0" smtClean="0"/>
          </a:p>
          <a:p>
            <a:pPr marL="514350" indent="-514350">
              <a:buFont typeface="+mj-lt"/>
              <a:buAutoNum type="arabicPeriod" startAt="6"/>
              <a:defRPr/>
            </a:pPr>
            <a:r>
              <a:rPr lang="sr-Cyrl-CS" sz="2000" dirty="0" smtClean="0"/>
              <a:t>Признавање ауторства свима који су га заслужили својим радом и захваљивање онима који су помогли истраживање, а нису се квалификовали за ауторе</a:t>
            </a:r>
            <a:endParaRPr lang="x-none" sz="2000" dirty="0" smtClean="0"/>
          </a:p>
          <a:p>
            <a:pPr marL="514350" indent="-514350">
              <a:buFont typeface="+mj-lt"/>
              <a:buAutoNum type="arabicPeriod" startAt="6"/>
              <a:defRPr/>
            </a:pPr>
            <a:r>
              <a:rPr lang="sr-Cyrl-CS" sz="2000" dirty="0" smtClean="0"/>
              <a:t>Одговорно приступање тренирању младих истраживача</a:t>
            </a:r>
            <a:endParaRPr lang="en-US" sz="2000" dirty="0" smtClean="0"/>
          </a:p>
          <a:p>
            <a:pPr>
              <a:defRPr/>
            </a:pPr>
            <a:endParaRPr lang="en-US" sz="2000" dirty="0" smtClean="0"/>
          </a:p>
          <a:p>
            <a:pPr>
              <a:buNone/>
            </a:pPr>
            <a:r>
              <a:rPr lang="x-none" sz="1400" dirty="0" smtClean="0"/>
              <a:t>       * </a:t>
            </a:r>
            <a:r>
              <a:rPr lang="en-US" sz="1400" i="1" dirty="0" smtClean="0"/>
              <a:t>The Expert Panel on Research Integrity. Honesty, Accountability and Trust:</a:t>
            </a:r>
            <a:r>
              <a:rPr lang="x-none" sz="1400" i="1" dirty="0" smtClean="0"/>
              <a:t> </a:t>
            </a:r>
            <a:r>
              <a:rPr lang="en-US" sz="1400" i="1" dirty="0" smtClean="0"/>
              <a:t>Fostering Research Integrity in Canada, The Council of Canadian Academies,</a:t>
            </a:r>
            <a:r>
              <a:rPr lang="x-none" sz="1400" i="1" dirty="0" smtClean="0"/>
              <a:t> </a:t>
            </a:r>
            <a:r>
              <a:rPr lang="x-none" sz="1400" dirty="0" smtClean="0"/>
              <a:t>доступно на: </a:t>
            </a:r>
            <a:r>
              <a:rPr lang="en-US" sz="1400" dirty="0" smtClean="0">
                <a:hlinkClick r:id="rId2"/>
              </a:rPr>
              <a:t>www.scienceadvice.ca</a:t>
            </a:r>
            <a:r>
              <a:rPr lang="en-US" sz="1400" dirty="0" smtClean="0"/>
              <a:t> </a:t>
            </a:r>
            <a:endParaRPr lang="en-US" sz="1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Општеприхваћени биоетички принципи у клиничким испитивањима</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x-none" sz="2800" dirty="0" smtClean="0"/>
              <a:t>Аутономија (независност) испитаника (пацијената у истраживању)</a:t>
            </a:r>
          </a:p>
          <a:p>
            <a:pPr marL="514350" indent="-514350">
              <a:buFont typeface="+mj-lt"/>
              <a:buAutoNum type="arabicPeriod"/>
            </a:pPr>
            <a:r>
              <a:rPr lang="x-none" sz="2800" dirty="0" smtClean="0"/>
              <a:t>Нечињење штете испитаницима</a:t>
            </a:r>
          </a:p>
          <a:p>
            <a:pPr marL="514350" indent="-514350">
              <a:buFont typeface="+mj-lt"/>
              <a:buAutoNum type="arabicPeriod"/>
            </a:pPr>
            <a:r>
              <a:rPr lang="x-none" sz="2800" dirty="0" smtClean="0"/>
              <a:t>Добробит за испитанике или друштво</a:t>
            </a:r>
          </a:p>
          <a:p>
            <a:pPr marL="514350" indent="-514350">
              <a:buFont typeface="+mj-lt"/>
              <a:buAutoNum type="arabicPeriod"/>
            </a:pPr>
            <a:r>
              <a:rPr lang="x-none" sz="2800" dirty="0" smtClean="0"/>
              <a:t>Праведно поступање према свим испитаницима</a:t>
            </a:r>
            <a:endParaRPr lang="en-US"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Аутономија испитаника</a:t>
            </a:r>
            <a:endParaRPr lang="en-US" dirty="0"/>
          </a:p>
        </p:txBody>
      </p:sp>
      <p:sp>
        <p:nvSpPr>
          <p:cNvPr id="3" name="Content Placeholder 2"/>
          <p:cNvSpPr>
            <a:spLocks noGrp="1"/>
          </p:cNvSpPr>
          <p:nvPr>
            <p:ph idx="1"/>
          </p:nvPr>
        </p:nvSpPr>
        <p:spPr/>
        <p:txBody>
          <a:bodyPr/>
          <a:lstStyle/>
          <a:p>
            <a:r>
              <a:rPr lang="sr-Cyrl-CS" sz="2800" dirty="0" smtClean="0"/>
              <a:t>Подразумева делање којим се у потпуности мора поштовати свака одлука испитаника у вези поступања са његовом личношћу, макар она била и у супротности са саветима истраживача и других здравствених радника </a:t>
            </a:r>
          </a:p>
          <a:p>
            <a:r>
              <a:rPr lang="sr-Cyrl-CS" sz="2800" dirty="0" smtClean="0"/>
              <a:t>Аутономија се може остварити под условом да је испитаник способан да разуме и сагледа своје стање, као и последице својих одлука, и да изрази своје мишљење</a:t>
            </a:r>
            <a:endParaRPr lang="en-US"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Аутономија испитаника</a:t>
            </a:r>
            <a:endParaRPr lang="en-US" dirty="0"/>
          </a:p>
        </p:txBody>
      </p:sp>
      <p:sp>
        <p:nvSpPr>
          <p:cNvPr id="3" name="Content Placeholder 2"/>
          <p:cNvSpPr>
            <a:spLocks noGrp="1"/>
          </p:cNvSpPr>
          <p:nvPr>
            <p:ph idx="1"/>
          </p:nvPr>
        </p:nvSpPr>
        <p:spPr/>
        <p:txBody>
          <a:bodyPr/>
          <a:lstStyle/>
          <a:p>
            <a:pPr eaLnBrk="1" fontAlgn="auto" hangingPunct="1">
              <a:spcAft>
                <a:spcPts val="0"/>
              </a:spcAft>
              <a:buFont typeface="Arial" pitchFamily="34" charset="0"/>
              <a:buChar char="•"/>
              <a:defRPr/>
            </a:pPr>
            <a:r>
              <a:rPr lang="sr-Cyrl-CS" sz="2400" dirty="0" smtClean="0"/>
              <a:t>Обезбеђење информисаног пристанка испитаника</a:t>
            </a:r>
          </a:p>
          <a:p>
            <a:pPr eaLnBrk="1" fontAlgn="auto" hangingPunct="1">
              <a:spcAft>
                <a:spcPts val="0"/>
              </a:spcAft>
              <a:buFont typeface="Arial" pitchFamily="34" charset="0"/>
              <a:buChar char="•"/>
              <a:defRPr/>
            </a:pPr>
            <a:r>
              <a:rPr lang="sr-Cyrl-CS" sz="2400" dirty="0" smtClean="0"/>
              <a:t>Испитаник мора бити довољно зрео у смислу  узраста, очуваних психичких функција, потпуно свестан, довољно интелигентан и образован да разуме информације које му се пружају, да добро познаје језик на коме се пружа информација и да је функционално писмен</a:t>
            </a:r>
          </a:p>
          <a:p>
            <a:pPr eaLnBrk="1" fontAlgn="auto" hangingPunct="1">
              <a:spcAft>
                <a:spcPts val="0"/>
              </a:spcAft>
              <a:buFont typeface="Arial" pitchFamily="34" charset="0"/>
              <a:buChar char="•"/>
              <a:defRPr/>
            </a:pPr>
            <a:r>
              <a:rPr lang="sr-Cyrl-CS" sz="2400" dirty="0" smtClean="0"/>
              <a:t>Информације које пацијент добија о предложеним медицинским процедурама у вези са испитивањем морају бити у писаној форми, објашњене стилом који медицински лаик може да разуме и морају се дати пацијенту најмање 24 сата пре испитивања</a:t>
            </a: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Аутономија испитаника</a:t>
            </a:r>
            <a:endParaRPr lang="en-US" dirty="0"/>
          </a:p>
        </p:txBody>
      </p:sp>
      <p:sp>
        <p:nvSpPr>
          <p:cNvPr id="3" name="Content Placeholder 2"/>
          <p:cNvSpPr>
            <a:spLocks noGrp="1"/>
          </p:cNvSpPr>
          <p:nvPr>
            <p:ph idx="1"/>
          </p:nvPr>
        </p:nvSpPr>
        <p:spPr/>
        <p:txBody>
          <a:bodyPr/>
          <a:lstStyle/>
          <a:p>
            <a:pPr eaLnBrk="1" fontAlgn="auto" hangingPunct="1">
              <a:spcAft>
                <a:spcPts val="0"/>
              </a:spcAft>
              <a:buFont typeface="Arial" pitchFamily="34" charset="0"/>
              <a:buChar char="•"/>
              <a:defRPr/>
            </a:pPr>
            <a:r>
              <a:rPr lang="sr-Cyrl-CS" sz="2400" dirty="0" smtClean="0"/>
              <a:t>Уколико се ради о малолетним особама код којих је могуће спровести клиничко испитивање, односно лицима која нису у стању да самостално доносе одлуке, информисани пристанак мора/може дати њихов родитељ или старатељ, односно законски заступник</a:t>
            </a:r>
          </a:p>
          <a:p>
            <a:pPr eaLnBrk="1" fontAlgn="auto" hangingPunct="1">
              <a:spcAft>
                <a:spcPts val="0"/>
              </a:spcAft>
              <a:buFont typeface="Arial" pitchFamily="34" charset="0"/>
              <a:buChar char="•"/>
              <a:defRPr/>
            </a:pPr>
            <a:r>
              <a:rPr lang="sr-Cyrl-CS" sz="2400" dirty="0" smtClean="0"/>
              <a:t>Међутим, ако такво лице после објашњења (у степену у коме је оно могуће) јасно одбија да се над њим спроведе предложено испитивање, његова жеља се мора поштовати</a:t>
            </a:r>
          </a:p>
          <a:p>
            <a:pPr eaLnBrk="1" fontAlgn="auto" hangingPunct="1">
              <a:spcAft>
                <a:spcPts val="0"/>
              </a:spcAft>
              <a:buFont typeface="Arial" pitchFamily="34" charset="0"/>
              <a:buChar char="•"/>
              <a:defRPr/>
            </a:pPr>
            <a:r>
              <a:rPr lang="sr-Cyrl-CS" sz="2400" dirty="0" smtClean="0"/>
              <a:t>Мора се обезбедити тајност личних података испитаника</a:t>
            </a:r>
            <a:endParaRPr lang="en-US"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Аутономија испитаника</a:t>
            </a:r>
            <a:endParaRPr lang="en-US" dirty="0"/>
          </a:p>
        </p:txBody>
      </p:sp>
      <p:sp>
        <p:nvSpPr>
          <p:cNvPr id="3" name="Content Placeholder 2"/>
          <p:cNvSpPr>
            <a:spLocks noGrp="1"/>
          </p:cNvSpPr>
          <p:nvPr>
            <p:ph idx="1"/>
          </p:nvPr>
        </p:nvSpPr>
        <p:spPr/>
        <p:txBody>
          <a:bodyPr/>
          <a:lstStyle/>
          <a:p>
            <a:r>
              <a:rPr lang="x-none" sz="2400" dirty="0" smtClean="0"/>
              <a:t>Не сме се никако утицати, нити спроводити било каква принудна радња на давање самосталног и добровољног пристанка испитаника</a:t>
            </a:r>
          </a:p>
          <a:p>
            <a:r>
              <a:rPr lang="x-none" sz="2400" dirty="0" smtClean="0"/>
              <a:t>Вулнерабилни субјекти: </a:t>
            </a:r>
            <a:r>
              <a:rPr lang="ru-RU" sz="2400" dirty="0" smtClean="0"/>
              <a:t>студенти факултета здравствене струке, особље болнице, запослени у фармацеутским компанијама, припадници војске и полиције, затвореници, пацијенти са неизлечивим болестима, особе у домовима за немоћне, незапослени или сиромашне особе, пацијенти у ургентним стањима, припадници етничких мањина, бескућници, номади, избеглице, малолетници и особе неспособне да дају пристанак</a:t>
            </a:r>
            <a:endParaRPr lang="x-none" sz="2400" dirty="0" smtClean="0"/>
          </a:p>
        </p:txBody>
      </p:sp>
    </p:spTree>
  </p:cSld>
  <p:clrMapOvr>
    <a:masterClrMapping/>
  </p:clrMapOvr>
</p:sld>
</file>

<file path=ppt/theme/theme1.xml><?xml version="1.0" encoding="utf-8"?>
<a:theme xmlns:a="http://schemas.openxmlformats.org/drawingml/2006/main" name="2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5081</TotalTime>
  <Words>2859</Words>
  <Application>Microsoft Office PowerPoint</Application>
  <PresentationFormat>On-screen Show (4:3)</PresentationFormat>
  <Paragraphs>247</Paragraphs>
  <Slides>42</Slides>
  <Notes>2</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2_Default Design</vt:lpstr>
      <vt:lpstr>Етички принципи у истраживањима</vt:lpstr>
      <vt:lpstr>Медицинска етика</vt:lpstr>
      <vt:lpstr>Биомедицинска истраживања</vt:lpstr>
      <vt:lpstr>Начела (принципи) у биомедицинским истраживањима</vt:lpstr>
      <vt:lpstr>Општеприхваћени биоетички принципи у клиничким испитивањима</vt:lpstr>
      <vt:lpstr>Аутономија испитаника</vt:lpstr>
      <vt:lpstr>Аутономија испитаника</vt:lpstr>
      <vt:lpstr>Аутономија испитаника</vt:lpstr>
      <vt:lpstr>Аутономија испитаника</vt:lpstr>
      <vt:lpstr>Нечињење штете испитаницима и добробит за испитанике/друштво</vt:lpstr>
      <vt:lpstr>Нечињење штете испитаницима и добробит за испитанике/друштво</vt:lpstr>
      <vt:lpstr>Праведно поступање према свим испитаницима</vt:lpstr>
      <vt:lpstr>Праведно поступање према свим испитаницима</vt:lpstr>
      <vt:lpstr>Етички одбор здравствене установе</vt:lpstr>
      <vt:lpstr>Систем Етичких одбора</vt:lpstr>
      <vt:lpstr>Регулатива у раду Етичких одбора у Србији</vt:lpstr>
      <vt:lpstr>Етички одбор здравствене установе</vt:lpstr>
      <vt:lpstr>Етички одбор здравствене установе</vt:lpstr>
      <vt:lpstr>Састав Етичких одбора здравствене установе</vt:lpstr>
      <vt:lpstr>Чланство у Етичким одборима</vt:lpstr>
      <vt:lpstr>Подношење захтева и седнице Етичког одбора</vt:lpstr>
      <vt:lpstr>Када може да се одобри клиничка студија</vt:lpstr>
      <vt:lpstr>Када може да се одобри клиничка студија</vt:lpstr>
      <vt:lpstr>Која документација се обавезно подноси Етичком одбору</vt:lpstr>
      <vt:lpstr>Која документација се обавезно подноси Етичком одбору</vt:lpstr>
      <vt:lpstr>Протокол студије – обавезни елементи</vt:lpstr>
      <vt:lpstr>Протокол студије – обавезни елементи</vt:lpstr>
      <vt:lpstr>Информисани пристанак пацијента – обавезни елементи</vt:lpstr>
      <vt:lpstr>Информисани пристанак пацијента – обавезни елементи</vt:lpstr>
      <vt:lpstr>Информација за пацијенте</vt:lpstr>
      <vt:lpstr>Информација за пацијенте</vt:lpstr>
      <vt:lpstr>Информација за пацијенте</vt:lpstr>
      <vt:lpstr>Информација за пацијенте</vt:lpstr>
      <vt:lpstr>Информација за пацијенте</vt:lpstr>
      <vt:lpstr>Информација за пацијенте</vt:lpstr>
      <vt:lpstr>Информација за пацијенте</vt:lpstr>
      <vt:lpstr>Информација за пацијенте</vt:lpstr>
      <vt:lpstr>Информација за пацијенте</vt:lpstr>
      <vt:lpstr>Истраживање на животињама, односно на испитаницима у општој популацији</vt:lpstr>
      <vt:lpstr>Неморално понашање истраживача</vt:lpstr>
      <vt:lpstr>Морално понашање истраживача*</vt:lpstr>
      <vt:lpstr>Морално понашање истраживача*</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Етички принципи у истраживањима</dc:title>
  <dc:creator>Srdjan Stefanovic</dc:creator>
  <cp:lastModifiedBy>Windows User</cp:lastModifiedBy>
  <cp:revision>10</cp:revision>
  <dcterms:created xsi:type="dcterms:W3CDTF">2017-01-10T19:43:28Z</dcterms:created>
  <dcterms:modified xsi:type="dcterms:W3CDTF">2017-02-01T10:17:07Z</dcterms:modified>
</cp:coreProperties>
</file>